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  <p:sldMasterId id="2147483862" r:id="rId5"/>
  </p:sldMasterIdLst>
  <p:notesMasterIdLst>
    <p:notesMasterId r:id="rId38"/>
  </p:notesMasterIdLst>
  <p:handoutMasterIdLst>
    <p:handoutMasterId r:id="rId39"/>
  </p:handoutMasterIdLst>
  <p:sldIdLst>
    <p:sldId id="354" r:id="rId6"/>
    <p:sldId id="359" r:id="rId7"/>
    <p:sldId id="401" r:id="rId8"/>
    <p:sldId id="289" r:id="rId9"/>
    <p:sldId id="688" r:id="rId10"/>
    <p:sldId id="293" r:id="rId11"/>
    <p:sldId id="298" r:id="rId12"/>
    <p:sldId id="334" r:id="rId13"/>
    <p:sldId id="294" r:id="rId14"/>
    <p:sldId id="295" r:id="rId15"/>
    <p:sldId id="296" r:id="rId16"/>
    <p:sldId id="377" r:id="rId17"/>
    <p:sldId id="378" r:id="rId18"/>
    <p:sldId id="407" r:id="rId19"/>
    <p:sldId id="406" r:id="rId20"/>
    <p:sldId id="744" r:id="rId21"/>
    <p:sldId id="383" r:id="rId22"/>
    <p:sldId id="386" r:id="rId23"/>
    <p:sldId id="388" r:id="rId24"/>
    <p:sldId id="373" r:id="rId25"/>
    <p:sldId id="367" r:id="rId26"/>
    <p:sldId id="410" r:id="rId27"/>
    <p:sldId id="690" r:id="rId28"/>
    <p:sldId id="748" r:id="rId29"/>
    <p:sldId id="691" r:id="rId30"/>
    <p:sldId id="731" r:id="rId31"/>
    <p:sldId id="686" r:id="rId32"/>
    <p:sldId id="3596" r:id="rId33"/>
    <p:sldId id="275" r:id="rId34"/>
    <p:sldId id="747" r:id="rId35"/>
    <p:sldId id="746" r:id="rId36"/>
    <p:sldId id="745" r:id="rId3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6B9B8"/>
    <a:srgbClr val="C3D69B"/>
    <a:srgbClr val="F9F9F9"/>
    <a:srgbClr val="00B050"/>
    <a:srgbClr val="C6E0B4"/>
    <a:srgbClr val="BDD7EE"/>
    <a:srgbClr val="CC0000"/>
    <a:srgbClr val="FFFFFF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31B46-11EA-439D-ACB5-0615A255E48F}" v="24" dt="2025-03-19T12:34:05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18" autoAdjust="0"/>
    <p:restoredTop sz="97430" autoAdjust="0"/>
  </p:normalViewPr>
  <p:slideViewPr>
    <p:cSldViewPr snapToObjects="1">
      <p:cViewPr varScale="1">
        <p:scale>
          <a:sx n="116" d="100"/>
          <a:sy n="116" d="100"/>
        </p:scale>
        <p:origin x="2275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396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t" anchorCtr="0" compatLnSpc="1">
            <a:prstTxWarp prst="textNoShape">
              <a:avLst/>
            </a:prstTxWarp>
          </a:bodyPr>
          <a:lstStyle>
            <a:lvl1pPr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581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t" anchorCtr="0" compatLnSpc="1">
            <a:prstTxWarp prst="textNoShape">
              <a:avLst/>
            </a:prstTxWarp>
          </a:bodyPr>
          <a:lstStyle>
            <a:lvl1pPr algn="r"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b" anchorCtr="0" compatLnSpc="1">
            <a:prstTxWarp prst="textNoShape">
              <a:avLst/>
            </a:prstTxWarp>
          </a:bodyPr>
          <a:lstStyle>
            <a:lvl1pPr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581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b" anchorCtr="0" compatLnSpc="1">
            <a:prstTxWarp prst="textNoShape">
              <a:avLst/>
            </a:prstTxWarp>
          </a:bodyPr>
          <a:lstStyle>
            <a:lvl1pPr algn="r" defTabSz="918698">
              <a:defRPr sz="1200"/>
            </a:lvl1pPr>
          </a:lstStyle>
          <a:p>
            <a:pPr>
              <a:defRPr/>
            </a:pPr>
            <a:fld id="{58B3AD69-446E-49A0-9543-A437096C7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4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>
            <a:lvl1pPr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581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>
            <a:lvl1pPr algn="r"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0" y="4420550"/>
            <a:ext cx="5620406" cy="41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b" anchorCtr="0" compatLnSpc="1">
            <a:prstTxWarp prst="textNoShape">
              <a:avLst/>
            </a:prstTxWarp>
          </a:bodyPr>
          <a:lstStyle>
            <a:lvl1pPr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581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b" anchorCtr="0" compatLnSpc="1">
            <a:prstTxWarp prst="textNoShape">
              <a:avLst/>
            </a:prstTxWarp>
          </a:bodyPr>
          <a:lstStyle>
            <a:lvl1pPr algn="r" defTabSz="937937">
              <a:defRPr sz="1200"/>
            </a:lvl1pPr>
          </a:lstStyle>
          <a:p>
            <a:pPr>
              <a:defRPr/>
            </a:pPr>
            <a:fld id="{92C78CDF-0C63-421C-BC5E-75779A172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5551A5B-EB9D-B440-2A6F-C7F20EC001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141C3B5-E3EE-67CE-E82C-9FA36691F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853A2A9-B874-6A74-ABEF-05C17128F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2D4196-8AA4-4F0F-B5F4-C36E91632D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9CBFF25-DB95-3663-F4C8-93FD1F250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70B9F5-1F61-4CBC-9BC1-C17D3EFAD1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EE8FDB7-170D-43EA-6C22-F31D66DF5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D982C08-05BB-D22D-4B72-E42E753F9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18407063" cy="383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21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42C14C4-E254-174C-6C3B-6DD979B8A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6784D-119C-4C85-BE79-0B268DA506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AF7F981-FB0E-A8D3-4982-7D676AD96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271D0AD-85B1-2505-08AF-6B3B7F1C1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B5879A38-2856-33E2-0D60-23F7F7FCD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2EABA-D7AB-4538-9312-D0F55D0833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B86E5AE-4BF6-814A-4F78-F5FC86B20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A9ABFB3-B821-6356-D5F7-B1510B8D1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419600"/>
            <a:ext cx="1109663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Briefing Guide</a:t>
            </a:r>
          </a:p>
        </p:txBody>
      </p:sp>
    </p:spTree>
    <p:extLst>
      <p:ext uri="{BB962C8B-B14F-4D97-AF65-F5344CB8AC3E}">
        <p14:creationId xmlns:p14="http://schemas.microsoft.com/office/powerpoint/2010/main" val="380129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69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20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D7E476C-904A-A0E1-1B6B-760272653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B8BA2-1BEA-4068-817E-7977C1BE01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252F4C5-46A7-8BC4-BE8A-FBDFE8001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4FF618E-C1C1-B78E-91B8-A4EA9C0E1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5357813" cy="465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9" tIns="46644" rIns="93289" bIns="46644"/>
          <a:lstStyle/>
          <a:p>
            <a:pPr eaLnBrk="1" hangingPunct="1">
              <a:buFontTx/>
              <a:buChar char="•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8B8E9CE8-B833-F290-B45E-BF5B3B41A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8B08-C9BA-4917-8B63-84E35E577C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921F96FE-ABDF-1FF1-6FBB-A19FBE019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7644239-34A0-05DA-FD9C-A454E47B2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5205413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5201287A-DF45-84EB-1858-AA2679C75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87219-682F-47D6-A55E-C4A3527B98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1974DE5-9853-5A7A-7F18-28C89078F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7B7047C-6834-EB51-1C6C-20C424DF1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47AD84C6-DA06-E95D-3B63-71BF355265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8D28726-10B3-2ADE-2989-52CC8159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A891CD84-32E0-8313-8FD0-38FDE7C56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8A487-559C-45A1-8FBC-47580E1DE9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2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8FED7E2-F687-E5EC-A26F-4FA7E688B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E5A82F1-D77F-23E7-00C4-49160E48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55E42E7-5DEE-7502-41DA-95C904327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DB848A-9434-4E07-85F9-69642E406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2BCC137B-7348-4D44-E0F0-4ED2E3A31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67B04546-6E38-74A8-A1C0-28C6A4533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B07F5D6D-B1D8-36C0-CD5D-645E0327D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58A00-D1FA-43BA-ABE3-0016A05A65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96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4780" indent="-2918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5227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203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19576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81329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43084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04837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6590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23506" eaLnBrk="1" hangingPunct="1">
              <a:spcBef>
                <a:spcPct val="0"/>
              </a:spcBef>
            </a:pPr>
            <a:fld id="{0A448A09-F3A0-4F07-9B54-1DF64FAA19A1}" type="slidenum">
              <a:rPr lang="en-US" altLang="en-US" smtClean="0">
                <a:cs typeface="Arial" charset="0"/>
              </a:rPr>
              <a:pPr defTabSz="923506" eaLnBrk="1" hangingPunct="1">
                <a:spcBef>
                  <a:spcPct val="0"/>
                </a:spcBef>
              </a:pPr>
              <a:t>22</a:t>
            </a:fld>
            <a:endParaRPr lang="en-US" altLang="en-US" dirty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34639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609" y="4389419"/>
            <a:ext cx="5137978" cy="423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177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7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78CDF-0C63-421C-BC5E-75779A172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79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72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7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78CDF-0C63-421C-BC5E-75779A172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79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56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7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78CDF-0C63-421C-BC5E-75779A172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79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26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87907A9D-2A12-02B9-9F25-F5B7AA1A1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88D781BE-76E9-8299-79A8-E4C773605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46889312-D87A-11FB-6B21-4CC841B77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F00D4-B6A9-425A-969F-DB9500A1AA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35E4004-DA86-4493-E6F2-283A388D5D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57725" cy="3492500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28EC5-2754-DF68-32C4-2A9FA67F5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C0F453F-FBA6-C68F-7F72-7FF0D4130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9FFDD-79FD-4D19-B5C9-895A8FC2603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87907A9D-2A12-02B9-9F25-F5B7AA1A1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88D781BE-76E9-8299-79A8-E4C773605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46889312-D87A-11FB-6B21-4CC841B77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F00D4-B6A9-425A-969F-DB9500A1AA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2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29BB81D-3E73-007C-DAD6-AEE99CD24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A06F9-8BF5-4A99-8F6D-0E609D73E2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9BA9A0E-95EF-701F-02FB-365DE5B54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797FFCB-5ECB-014B-1186-8F61D3103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1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E7B8D391-9C05-F29C-5455-CDD8371438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46107839-B477-F62E-C950-8C7EE4655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C3015392-9060-2329-603A-EE5B613EB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BE5F2-7B9B-4984-BEAC-3E9057940D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B6151915-7A34-6D48-C102-9B33A28845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4473ACF-52F1-02F0-4AEB-4CF299657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D2E9E4D-3EDA-09C4-8C65-87D923FF8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E15763-0F40-45BF-AF16-B40466393E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E2287CA8-1AB2-A1C2-078B-A77A38A0F4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D17F5D45-4B66-AC18-6830-1B74C90A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9D8A0880-45F4-C3FE-6DCE-7DC7B612B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A827FF-18CC-4D9B-BD30-AE39513DD8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59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D25AEE2-FCEF-B19D-7F10-29F1BECFB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7872F-AD9F-405F-A768-FF2313195BD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A346A5E-8461-CA95-5D6A-93F2A8FC5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6894BCE-A5EF-172A-1DC3-87064C77C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3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file:///O:\Graphics\BRIEFS\CSSARS\pics&amp;logos\redbar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O:\Graphics\BRIEFS\CSSARS\pics&amp;logos\redbar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2130425"/>
            <a:ext cx="64516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7010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375" y="4960"/>
            <a:ext cx="2692400" cy="6858000"/>
            <a:chOff x="830970" y="4960"/>
            <a:chExt cx="2692400" cy="6858000"/>
          </a:xfrm>
        </p:grpSpPr>
        <p:pic>
          <p:nvPicPr>
            <p:cNvPr id="11" name="Picture 3" descr="O:\Graphics\BRIEFS\CSSARS\pics&amp;logos\redbar.JPG"/>
            <p:cNvPicPr>
              <a:picLocks noChangeAspect="1" noChangeArrowheads="1"/>
            </p:cNvPicPr>
            <p:nvPr userDrawn="1"/>
          </p:nvPicPr>
          <p:blipFill>
            <a:blip r:embed="rId2" r:link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414" y1="36250" x2="5414" y2="36250"/>
                          <a14:foregroundMark x1="14650" y1="28250" x2="14650" y2="28250"/>
                          <a14:foregroundMark x1="11783" y1="29750" x2="11783" y2="29750"/>
                          <a14:foregroundMark x1="9554" y1="31875" x2="9554" y2="31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70" y="4960"/>
              <a:ext cx="2692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23" y="1371600"/>
              <a:ext cx="2597095" cy="2597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4679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0B7C-0D06-483F-B7DC-D3CACB5B7DAF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141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544F-67BF-47B6-B261-481D87372F49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061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0F03-8982-4C51-AB94-99910086FD34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83F0-4E09-428B-A9DF-4D6C48162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669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:\Graphics\BRIEFS\CSSARS\pics&amp;logos\redbar.JPG">
            <a:extLst>
              <a:ext uri="{FF2B5EF4-FFF2-40B4-BE49-F238E27FC236}">
                <a16:creationId xmlns:a16="http://schemas.microsoft.com/office/drawing/2014/main" id="{C86E2943-4B8C-A47A-AF35-445E210DB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2286000"/>
            <a:ext cx="62230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i="1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267200"/>
            <a:ext cx="61722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1C00DD9-7D2F-B689-0B40-F819E4BF9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3C17784-E76B-6061-7B9D-ED2E6AE63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solidFill>
                  <a:srgbClr val="CC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647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1F6AE-74FD-009B-FFA0-1E7968784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5138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MPR-1 BOARD 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0A614AB-8ABA-570A-51F5-134FFBA02F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96050"/>
            <a:ext cx="21859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55" tIns="45627" rIns="91255" bIns="45627"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/>
              <a:t>Slide </a:t>
            </a:r>
            <a:fld id="{F63235F3-9C1F-42D2-8359-4E8B0161A3C8}" type="slidenum">
              <a:rPr lang="en-US" altLang="en-US" sz="800"/>
              <a:pPr/>
              <a:t>‹#›</a:t>
            </a:fld>
            <a:endParaRPr lang="en-US" alt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81000"/>
          </a:xfrm>
        </p:spPr>
        <p:txBody>
          <a:bodyPr/>
          <a:lstStyle>
            <a:lvl1pPr marL="0" indent="0" algn="l">
              <a:buNone/>
              <a:defRPr sz="1600" b="1"/>
            </a:lvl1pPr>
            <a:lvl2pPr marL="344488" indent="0" algn="l">
              <a:buNone/>
              <a:defRPr sz="1800" b="1"/>
            </a:lvl2pPr>
            <a:lvl3pPr algn="l">
              <a:defRPr sz="1600" b="1"/>
            </a:lvl3pPr>
            <a:lvl4pPr algn="l">
              <a:defRPr sz="1600" b="1"/>
            </a:lvl4pPr>
            <a:lvl5pPr algn="l"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85800" y="2200899"/>
            <a:ext cx="3886200" cy="44285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648200" y="2209800"/>
            <a:ext cx="3886200" cy="44285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35039D5-1E68-BE73-8008-EDC9D2E5DCCF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85839BFE-B61C-5709-DEBB-4EFFCF59AA1D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6519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74B8D5-FC30-2A22-0E60-D8A7DFB24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ACA81E-FF51-D05F-EA34-87652C104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DF4285-DB8D-8A87-248C-6D758B480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49E4231-90A2-41D1-AACE-42D0C6803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239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5170"/>
            <a:ext cx="3810000" cy="483183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170"/>
            <a:ext cx="3810000" cy="483183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AD7D1-C287-416A-A3A2-A934B28BF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65802-4459-1292-071F-F95CD94A6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00269-9D43-C09F-C9B4-27C3A5EF2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4E7DDC1-4007-4534-8D51-D9F1581AA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6440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08517E-6CA1-8799-98A1-3D32C535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B0C5FD-F70D-828D-3F46-63F4A0A94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447B28-35A8-69B7-ED58-4D610647C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ACBD9B8-127E-42F4-A32D-6A14C1C99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8165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CD2E84-B6D0-1991-0FB3-3C15A5697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463496-41EC-9A3E-8FA7-EE43C89FF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E32779-11D5-7242-5481-84354FEB1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D973CBD-8F66-4618-961E-CA6F381A7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5069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589"/>
            <a:ext cx="8229600" cy="41935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9A49F6-E254-4843-B1FE-CF340D8B12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9" name="Picture 8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32733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F39A1A-1B46-8430-8E0F-006A02582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6072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A3480-074E-697E-D7C9-821BFCD1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2A02F-588F-33DB-B629-321B6432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8463" y="6535738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FFAAA-D99A-0D55-F283-3545C68E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ACD9602-6774-44E4-A865-5B8E95090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556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E1DBE-3832-BB61-B401-D29A3D42F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63A18-A803-4D87-AC0B-CF635C5058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BA3F-4238-A701-6480-633EC83F9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D9DB7E0-C6CE-4920-819D-EC7810508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0721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BF904-9368-DE2A-BDEF-61E23FD65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40BC79-6204-ADF8-21A1-4073BB82D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EA09A0-D0DB-5C48-3B43-A8DFBA625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5D04886-02B4-417F-9A55-D0066F477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5525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3F2A68-DCC4-A36A-93B3-BE413C75A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D3EAE-6865-3F29-8CB4-4E3708A64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8138A-82FE-2B84-90E5-D1F5C51A9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CEFAB8A-1827-47C9-801D-3D33F2695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8644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781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676400"/>
            <a:ext cx="86106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2A0D-13E1-AC40-65ED-61EDE4DE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0" y="533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4E802D-1CF6-20FA-7204-6A297495D3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88" y="6496050"/>
            <a:ext cx="2185987" cy="361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16C58A2-B8D1-4843-B62D-81567C9FC1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31B8F-4F7E-2C8F-C2DC-F08A3A3C85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6748463" y="6543675"/>
            <a:ext cx="2395537" cy="3143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solidFill>
                  <a:srgbClr val="CC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849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ints of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9506"/>
            <a:ext cx="7162800" cy="584894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1605892"/>
            <a:ext cx="3067779" cy="2356508"/>
          </a:xfrm>
        </p:spPr>
        <p:txBody>
          <a:bodyPr/>
          <a:lstStyle>
            <a:lvl1pPr marL="0" indent="0">
              <a:buNone/>
              <a:defRPr sz="1300" b="1"/>
            </a:lvl1pPr>
            <a:lvl2pPr>
              <a:defRPr sz="1300" b="1"/>
            </a:lvl2pPr>
            <a:lvl3pPr>
              <a:defRPr sz="1300" b="1"/>
            </a:lvl3pPr>
            <a:lvl4pPr>
              <a:defRPr sz="1300" b="1"/>
            </a:lvl4pPr>
            <a:lvl5pPr>
              <a:defRPr sz="1300" b="1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29998" y="1605892"/>
            <a:ext cx="3033101" cy="2356508"/>
          </a:xfrm>
        </p:spPr>
        <p:txBody>
          <a:bodyPr/>
          <a:lstStyle>
            <a:lvl1pPr marL="0" indent="0">
              <a:buNone/>
              <a:defRPr sz="1300" b="1"/>
            </a:lvl1pPr>
            <a:lvl2pPr>
              <a:defRPr sz="1300" b="1"/>
            </a:lvl2pPr>
            <a:lvl3pPr>
              <a:defRPr sz="1300" b="1"/>
            </a:lvl3pPr>
            <a:lvl4pPr>
              <a:defRPr sz="1300" b="1"/>
            </a:lvl4pPr>
            <a:lvl5pPr>
              <a:defRPr sz="13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717364" y="1605892"/>
            <a:ext cx="2293321" cy="2356508"/>
          </a:xfrm>
        </p:spPr>
        <p:txBody>
          <a:bodyPr/>
          <a:lstStyle>
            <a:lvl1pPr marL="0" indent="0">
              <a:buNone/>
              <a:defRPr sz="1300" b="1"/>
            </a:lvl1pPr>
            <a:lvl2pPr>
              <a:defRPr sz="1300" b="1"/>
            </a:lvl2pPr>
            <a:lvl3pPr>
              <a:defRPr sz="1300" b="1"/>
            </a:lvl3pPr>
            <a:lvl4pPr>
              <a:defRPr sz="1300" b="1"/>
            </a:lvl4pPr>
            <a:lvl5pPr>
              <a:defRPr sz="1300" b="1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59337" y="4267200"/>
            <a:ext cx="4364707" cy="2162175"/>
          </a:xfrm>
        </p:spPr>
        <p:txBody>
          <a:bodyPr/>
          <a:lstStyle>
            <a:lvl1pPr marL="0" indent="0">
              <a:buNone/>
              <a:defRPr sz="1400" b="0" u="none"/>
            </a:lvl1pPr>
            <a:lvl2pPr>
              <a:defRPr sz="1400" b="0" u="none"/>
            </a:lvl2pPr>
            <a:lvl3pPr>
              <a:defRPr sz="1400" b="0" u="none"/>
            </a:lvl3pPr>
            <a:lvl4pPr>
              <a:defRPr sz="1400" b="0" u="none"/>
            </a:lvl4pPr>
            <a:lvl5pPr>
              <a:defRPr sz="1400" b="0" u="none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6"/>
          </p:nvPr>
        </p:nvSpPr>
        <p:spPr>
          <a:xfrm>
            <a:off x="4498022" y="4267200"/>
            <a:ext cx="4586641" cy="2162175"/>
          </a:xfrm>
        </p:spPr>
        <p:txBody>
          <a:bodyPr/>
          <a:lstStyle>
            <a:lvl1pPr marL="0" indent="0">
              <a:buNone/>
              <a:defRPr sz="1400" b="0" u="none"/>
            </a:lvl1pPr>
            <a:lvl2pPr>
              <a:defRPr sz="1400" b="0" u="none"/>
            </a:lvl2pPr>
            <a:lvl3pPr>
              <a:defRPr sz="1400" b="0" u="none"/>
            </a:lvl3pPr>
            <a:lvl4pPr>
              <a:defRPr sz="1400" b="0" u="none"/>
            </a:lvl4pPr>
            <a:lvl5pPr>
              <a:defRPr sz="1400" b="0" u="none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CC08C0-CBFF-6746-2997-65B5A25B7BD7}"/>
              </a:ext>
            </a:extLst>
          </p:cNvPr>
          <p:cNvSpPr>
            <a:spLocks noGrp="1" noChangeArrowheads="1"/>
          </p:cNvSpPr>
          <p:nvPr>
            <p:ph type="dt" sz="half" idx="17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CCB44-AD60-A198-A52C-7389304C57B3}"/>
              </a:ext>
            </a:extLst>
          </p:cNvPr>
          <p:cNvSpPr>
            <a:spLocks noGrp="1" noChangeArrowheads="1"/>
          </p:cNvSpPr>
          <p:nvPr>
            <p:ph type="sldNum" sz="quarter" idx="19"/>
          </p:nvPr>
        </p:nvSpPr>
        <p:spPr>
          <a:xfrm>
            <a:off x="8458200" y="6496050"/>
            <a:ext cx="685800" cy="361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E5871FD-29D1-4E4D-857E-253A204FF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6298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F3E3-67A1-47A0-AF81-DBC283B7136B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646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9651-4E45-427C-88C6-E0C7B5F381AE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CB0C7CA-A1C4-4743-9EE8-AC4257B46D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9" name="Picture 8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1692084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371-2AF6-407E-9BFF-558D7CB6728D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554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9E6-F103-4860-A24A-5CA82BD2B9E5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CB0C7CA-A1C4-4743-9EE8-AC4257B46D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8" name="Picture 7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2795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6F77-EF74-4063-8912-443D936A61E8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874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B8BC-CDD9-4662-9B5E-3E003B6D1C3B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8734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AECF-02ED-48E6-BA73-9B339AB2DBF1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742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file:///C:\TEMP\bluebar.JPG" TargetMode="Externa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image" Target="file:///C:\TEMP\Usmc.GIF" TargetMode="Externa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2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2232-46EE-43C1-9FA8-1C3A2561926F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8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6F65B8-BAE9-E0AB-58D0-5774E6290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315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D769AC-E60B-BBDF-32AC-D50818F6A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6E9CF34-92A8-6589-4BA2-DE8BCFC119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53400" y="60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A5FEF88-2C79-3BD7-1A83-CD07935335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8012" y="6496050"/>
            <a:ext cx="21859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/>
              <a:t>Slide </a:t>
            </a:r>
            <a:fld id="{8F451DF2-3DAA-4B2F-8BE4-4D2BE9D3DCA0}" type="slidenum">
              <a:rPr lang="en-US" altLang="en-US"/>
              <a:pPr/>
              <a:t>‹#›</a:t>
            </a:fld>
            <a:r>
              <a:rPr lang="en-US" altLang="en-US"/>
              <a:t> </a:t>
            </a:r>
          </a:p>
        </p:txBody>
      </p:sp>
      <p:pic>
        <p:nvPicPr>
          <p:cNvPr id="1031" name="Picture 7" descr="C:\TEMP\bluebar.JPG">
            <a:extLst>
              <a:ext uri="{FF2B5EF4-FFF2-40B4-BE49-F238E27FC236}">
                <a16:creationId xmlns:a16="http://schemas.microsoft.com/office/drawing/2014/main" id="{6FD0822D-9D95-CA8A-B82C-46EA8D0A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TEMP\Usmc.GIF">
            <a:extLst>
              <a:ext uri="{FF2B5EF4-FFF2-40B4-BE49-F238E27FC236}">
                <a16:creationId xmlns:a16="http://schemas.microsoft.com/office/drawing/2014/main" id="{807A4206-D090-1746-0393-89D29FCA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56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1688" indent="-2317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027113" indent="-2254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1258888" indent="-2317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enlistedpromotions@usmc.mi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>
            <a:extLst>
              <a:ext uri="{FF2B5EF4-FFF2-40B4-BE49-F238E27FC236}">
                <a16:creationId xmlns:a16="http://schemas.microsoft.com/office/drawing/2014/main" id="{E21C98C0-2319-9B46-DA04-20077E1BEF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92400" y="1066800"/>
            <a:ext cx="6223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Enlisted Promotions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(MMPB-11)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053BF-1D9C-4715-0788-78ED2FF85E40}"/>
              </a:ext>
            </a:extLst>
          </p:cNvPr>
          <p:cNvSpPr/>
          <p:nvPr/>
        </p:nvSpPr>
        <p:spPr>
          <a:xfrm>
            <a:off x="3048000" y="2869715"/>
            <a:ext cx="6096000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LtCol Daniel A. Moore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Enlisted Promotions Head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20BDAC-9780-8504-70E9-07D2F626EC8F}"/>
              </a:ext>
            </a:extLst>
          </p:cNvPr>
          <p:cNvSpPr/>
          <p:nvPr/>
        </p:nvSpPr>
        <p:spPr>
          <a:xfrm>
            <a:off x="3048000" y="4724400"/>
            <a:ext cx="6096000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MSgt Dathan T. Mills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Enlisted Promotions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SNCOIC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:a16="http://schemas.microsoft.com/office/drawing/2014/main" id="{D0A645DA-334B-CCCE-70F3-0118654DE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Enlisted Board Membership</a:t>
            </a:r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0A4828EA-702F-239B-0488-D5AC88DB0E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members (Officer /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2 - 3 recorders 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the diversity of the Corps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President: 0-6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Air/Ground mix: 01, 02, 03, 04,… 75/60,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Forces, HQMC/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MARFORs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major installations, Supporting Establishment, MCRC, MARSOC represented     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Minority/female representation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diverse, well-represented slice of Corps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1704CB3-7475-D766-C405-B6EDA0C5EDE4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10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6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3989ACF-9A22-01F7-5C2A-B1749170D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Enlisted Precepts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8894AF9-6CA2-4D22-0842-32EF234100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Commandant’s guidance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membership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criteria of best and fully qualified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Military Education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Duty Assignments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 where you’re planted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information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defect guidance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/>
                <a:cs typeface="Times New Roman"/>
              </a:rPr>
              <a:t>Alternate Selections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ADB1F29-31E2-A4BE-A5DA-3506DBDE62F7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11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5">
            <a:extLst>
              <a:ext uri="{FF2B5EF4-FFF2-40B4-BE49-F238E27FC236}">
                <a16:creationId xmlns:a16="http://schemas.microsoft.com/office/drawing/2014/main" id="{AC8ED046-56AD-6C94-A2A3-85DDD1D78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769" y="0"/>
            <a:ext cx="7715544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Population</a:t>
            </a: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4D9E77E9-5853-132E-7074-0890390FE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4800" y="1981200"/>
            <a:ext cx="4343400" cy="44196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Zone &amp; In Zone are briefed as equal </a:t>
            </a: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AZ/IZ masked and not briefed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 reviews BZ to determine competitiveness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Authorized to select up to 10%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(1 - 4 in most cases)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MOS’ with larger numbers</a:t>
            </a:r>
          </a:p>
          <a:p>
            <a:pPr marL="344488" lvl="1" indent="0">
              <a:spcBef>
                <a:spcPts val="300"/>
              </a:spcBef>
              <a:buNone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(0111, 0369, 0629, 3537) </a:t>
            </a:r>
          </a:p>
        </p:txBody>
      </p:sp>
      <p:grpSp>
        <p:nvGrpSpPr>
          <p:cNvPr id="51205" name="Group 16">
            <a:extLst>
              <a:ext uri="{FF2B5EF4-FFF2-40B4-BE49-F238E27FC236}">
                <a16:creationId xmlns:a16="http://schemas.microsoft.com/office/drawing/2014/main" id="{AE7B0DA4-7EF5-FD46-FEA4-80E319B66078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1714500"/>
            <a:ext cx="3328987" cy="4429125"/>
            <a:chOff x="431" y="1239"/>
            <a:chExt cx="5541" cy="3356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207" name="Freeform 17">
              <a:extLst>
                <a:ext uri="{FF2B5EF4-FFF2-40B4-BE49-F238E27FC236}">
                  <a16:creationId xmlns:a16="http://schemas.microsoft.com/office/drawing/2014/main" id="{E8038A20-F241-FE1A-38D0-104756D38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1239"/>
              <a:ext cx="1797" cy="1088"/>
            </a:xfrm>
            <a:custGeom>
              <a:avLst/>
              <a:gdLst>
                <a:gd name="T0" fmla="*/ 872 w 1797"/>
                <a:gd name="T1" fmla="*/ 0 h 1088"/>
                <a:gd name="T2" fmla="*/ 872 w 1797"/>
                <a:gd name="T3" fmla="*/ 0 h 1088"/>
                <a:gd name="T4" fmla="*/ 1796 w 1797"/>
                <a:gd name="T5" fmla="*/ 1087 h 1088"/>
                <a:gd name="T6" fmla="*/ 0 w 1797"/>
                <a:gd name="T7" fmla="*/ 1087 h 1088"/>
                <a:gd name="T8" fmla="*/ 872 w 1797"/>
                <a:gd name="T9" fmla="*/ 0 h 1088"/>
                <a:gd name="T10" fmla="*/ 872 w 1797"/>
                <a:gd name="T11" fmla="*/ 0 h 10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7"/>
                <a:gd name="T19" fmla="*/ 0 h 1088"/>
                <a:gd name="T20" fmla="*/ 1797 w 1797"/>
                <a:gd name="T21" fmla="*/ 1088 h 10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7" h="1088">
                  <a:moveTo>
                    <a:pt x="872" y="0"/>
                  </a:moveTo>
                  <a:lnTo>
                    <a:pt x="872" y="0"/>
                  </a:lnTo>
                  <a:lnTo>
                    <a:pt x="1796" y="1087"/>
                  </a:lnTo>
                  <a:lnTo>
                    <a:pt x="0" y="1087"/>
                  </a:lnTo>
                  <a:lnTo>
                    <a:pt x="872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b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AZ</a:t>
              </a:r>
            </a:p>
          </p:txBody>
        </p:sp>
        <p:sp>
          <p:nvSpPr>
            <p:cNvPr id="51208" name="Freeform 18">
              <a:extLst>
                <a:ext uri="{FF2B5EF4-FFF2-40B4-BE49-F238E27FC236}">
                  <a16:creationId xmlns:a16="http://schemas.microsoft.com/office/drawing/2014/main" id="{E2E010D1-F214-9D5E-31EF-ACA5DD066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26"/>
              <a:ext cx="5541" cy="1069"/>
            </a:xfrm>
            <a:custGeom>
              <a:avLst/>
              <a:gdLst>
                <a:gd name="T0" fmla="*/ 4617 w 5541"/>
                <a:gd name="T1" fmla="*/ 0 h 1069"/>
                <a:gd name="T2" fmla="*/ 4617 w 5541"/>
                <a:gd name="T3" fmla="*/ 0 h 1069"/>
                <a:gd name="T4" fmla="*/ 837 w 5541"/>
                <a:gd name="T5" fmla="*/ 0 h 1069"/>
                <a:gd name="T6" fmla="*/ 0 w 5541"/>
                <a:gd name="T7" fmla="*/ 1068 h 1069"/>
                <a:gd name="T8" fmla="*/ 5540 w 5541"/>
                <a:gd name="T9" fmla="*/ 1068 h 1069"/>
                <a:gd name="T10" fmla="*/ 4617 w 5541"/>
                <a:gd name="T11" fmla="*/ 0 h 1069"/>
                <a:gd name="T12" fmla="*/ 4617 w 5541"/>
                <a:gd name="T13" fmla="*/ 0 h 10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41"/>
                <a:gd name="T22" fmla="*/ 0 h 1069"/>
                <a:gd name="T23" fmla="*/ 5541 w 5541"/>
                <a:gd name="T24" fmla="*/ 1069 h 10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41" h="1069">
                  <a:moveTo>
                    <a:pt x="4617" y="0"/>
                  </a:moveTo>
                  <a:lnTo>
                    <a:pt x="4617" y="0"/>
                  </a:lnTo>
                  <a:lnTo>
                    <a:pt x="837" y="0"/>
                  </a:lnTo>
                  <a:lnTo>
                    <a:pt x="0" y="1068"/>
                  </a:lnTo>
                  <a:lnTo>
                    <a:pt x="5540" y="1068"/>
                  </a:lnTo>
                  <a:lnTo>
                    <a:pt x="4617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BZ</a:t>
              </a:r>
            </a:p>
          </p:txBody>
        </p:sp>
        <p:sp>
          <p:nvSpPr>
            <p:cNvPr id="51209" name="Freeform 19">
              <a:extLst>
                <a:ext uri="{FF2B5EF4-FFF2-40B4-BE49-F238E27FC236}">
                  <a16:creationId xmlns:a16="http://schemas.microsoft.com/office/drawing/2014/main" id="{04AE8DFA-1547-0BD0-883B-ED762BC63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441"/>
              <a:ext cx="3607" cy="984"/>
            </a:xfrm>
            <a:custGeom>
              <a:avLst/>
              <a:gdLst>
                <a:gd name="T0" fmla="*/ 795 w 3607"/>
                <a:gd name="T1" fmla="*/ 0 h 984"/>
                <a:gd name="T2" fmla="*/ 795 w 3607"/>
                <a:gd name="T3" fmla="*/ 0 h 984"/>
                <a:gd name="T4" fmla="*/ 0 w 3607"/>
                <a:gd name="T5" fmla="*/ 983 h 984"/>
                <a:gd name="T6" fmla="*/ 3606 w 3607"/>
                <a:gd name="T7" fmla="*/ 983 h 984"/>
                <a:gd name="T8" fmla="*/ 2760 w 3607"/>
                <a:gd name="T9" fmla="*/ 0 h 984"/>
                <a:gd name="T10" fmla="*/ 795 w 3607"/>
                <a:gd name="T11" fmla="*/ 0 h 984"/>
                <a:gd name="T12" fmla="*/ 795 w 3607"/>
                <a:gd name="T13" fmla="*/ 0 h 9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07"/>
                <a:gd name="T22" fmla="*/ 0 h 984"/>
                <a:gd name="T23" fmla="*/ 3607 w 3607"/>
                <a:gd name="T24" fmla="*/ 984 h 9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07" h="984">
                  <a:moveTo>
                    <a:pt x="795" y="0"/>
                  </a:moveTo>
                  <a:lnTo>
                    <a:pt x="795" y="0"/>
                  </a:lnTo>
                  <a:lnTo>
                    <a:pt x="0" y="983"/>
                  </a:lnTo>
                  <a:lnTo>
                    <a:pt x="3606" y="983"/>
                  </a:lnTo>
                  <a:lnTo>
                    <a:pt x="2760" y="0"/>
                  </a:lnTo>
                  <a:lnTo>
                    <a:pt x="795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</a:t>
              </a:r>
            </a:p>
          </p:txBody>
        </p:sp>
      </p:grpSp>
      <p:sp>
        <p:nvSpPr>
          <p:cNvPr id="51206" name="Line 26">
            <a:extLst>
              <a:ext uri="{FF2B5EF4-FFF2-40B4-BE49-F238E27FC236}">
                <a16:creationId xmlns:a16="http://schemas.microsoft.com/office/drawing/2014/main" id="{805DE8AD-AC4A-49A7-B610-B5ECB2D60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4675188"/>
            <a:ext cx="7916863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87435" tIns="43717" rIns="87435" bIns="43717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0F243E5-9E00-D3BF-5898-038DA5A70646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12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1 of 3)</a:t>
            </a:r>
          </a:p>
        </p:txBody>
      </p:sp>
      <p:sp>
        <p:nvSpPr>
          <p:cNvPr id="61443" name="Content Placeholder 3">
            <a:extLst>
              <a:ext uri="{FF2B5EF4-FFF2-40B4-BE49-F238E27FC236}">
                <a16:creationId xmlns:a16="http://schemas.microsoft.com/office/drawing/2014/main" id="{6C29DAEA-DA20-9676-6FFB-9048FF3A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3048000"/>
            <a:ext cx="7772400" cy="35052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assigned randomly by computer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45-60 minute prep time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 looked at by Board President/assigned for brief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OMPF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file w/ update material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E32CC33-26CD-70E6-A626-17456DC05367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13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6CEB5D-2461-B829-08EC-83330B3B2D83}"/>
              </a:ext>
            </a:extLst>
          </p:cNvPr>
          <p:cNvGrpSpPr/>
          <p:nvPr/>
        </p:nvGrpSpPr>
        <p:grpSpPr>
          <a:xfrm>
            <a:off x="266699" y="1268214"/>
            <a:ext cx="8610600" cy="1857375"/>
            <a:chOff x="266699" y="1268214"/>
            <a:chExt cx="8610600" cy="1857375"/>
          </a:xfrm>
        </p:grpSpPr>
        <p:sp>
          <p:nvSpPr>
            <p:cNvPr id="10" name="Right Arrow 13">
              <a:extLst>
                <a:ext uri="{FF2B5EF4-FFF2-40B4-BE49-F238E27FC236}">
                  <a16:creationId xmlns:a16="http://schemas.microsoft.com/office/drawing/2014/main" id="{43E22724-63E4-B79A-6B97-A1195B3B1E63}"/>
                </a:ext>
              </a:extLst>
            </p:cNvPr>
            <p:cNvSpPr/>
            <p:nvPr/>
          </p:nvSpPr>
          <p:spPr bwMode="auto">
            <a:xfrm>
              <a:off x="266699" y="1268214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adFill flip="none" rotWithShape="1">
              <a:gsLst>
                <a:gs pos="0">
                  <a:schemeClr val="bg1"/>
                </a:gs>
                <a:gs pos="1000">
                  <a:srgbClr val="FFFF00"/>
                </a:gs>
                <a:gs pos="40000">
                  <a:schemeClr val="bg1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 	       Voting</a:t>
              </a:r>
            </a:p>
          </p:txBody>
        </p:sp>
        <p:cxnSp>
          <p:nvCxnSpPr>
            <p:cNvPr id="11" name="Straight Connector 20">
              <a:extLst>
                <a:ext uri="{FF2B5EF4-FFF2-40B4-BE49-F238E27FC236}">
                  <a16:creationId xmlns:a16="http://schemas.microsoft.com/office/drawing/2014/main" id="{45E697A0-E784-F732-C8D2-C73BB09A66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8049" y="173493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21">
              <a:extLst>
                <a:ext uri="{FF2B5EF4-FFF2-40B4-BE49-F238E27FC236}">
                  <a16:creationId xmlns:a16="http://schemas.microsoft.com/office/drawing/2014/main" id="{44144504-6A5A-C715-2134-911BB567F9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0399" y="174128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98A0FF6-9636-E721-882E-FA0CDB307CBE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14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application">
            <a:extLst>
              <a:ext uri="{FF2B5EF4-FFF2-40B4-BE49-F238E27FC236}">
                <a16:creationId xmlns:a16="http://schemas.microsoft.com/office/drawing/2014/main" id="{0C538AE5-AE6A-EFE0-D02A-176304E64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2 of 3)</a:t>
            </a:r>
          </a:p>
        </p:txBody>
      </p:sp>
      <p:sp>
        <p:nvSpPr>
          <p:cNvPr id="61443" name="Content Placeholder 3">
            <a:extLst>
              <a:ext uri="{FF2B5EF4-FFF2-40B4-BE49-F238E27FC236}">
                <a16:creationId xmlns:a16="http://schemas.microsoft.com/office/drawing/2014/main" id="{6C29DAEA-DA20-9676-6FFB-9048FF3A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3124200"/>
            <a:ext cx="4305299" cy="344094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AZ +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selected BZ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minutes per case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in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size order alphabetically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record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 take notes (DBR/excel)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F79639D-91B0-D002-5511-869D8A9C5228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15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04A390-BEC0-EBFD-C15A-F2CBFBD0CE82}"/>
              </a:ext>
            </a:extLst>
          </p:cNvPr>
          <p:cNvGrpSpPr/>
          <p:nvPr/>
        </p:nvGrpSpPr>
        <p:grpSpPr>
          <a:xfrm>
            <a:off x="266699" y="1268214"/>
            <a:ext cx="8610600" cy="1857375"/>
            <a:chOff x="266699" y="1268214"/>
            <a:chExt cx="8610600" cy="1857375"/>
          </a:xfrm>
        </p:grpSpPr>
        <p:sp>
          <p:nvSpPr>
            <p:cNvPr id="11" name="Right Arrow 13">
              <a:extLst>
                <a:ext uri="{FF2B5EF4-FFF2-40B4-BE49-F238E27FC236}">
                  <a16:creationId xmlns:a16="http://schemas.microsoft.com/office/drawing/2014/main" id="{C82C826E-849C-95CB-529F-5A32B1F336F4}"/>
                </a:ext>
              </a:extLst>
            </p:cNvPr>
            <p:cNvSpPr/>
            <p:nvPr/>
          </p:nvSpPr>
          <p:spPr bwMode="auto">
            <a:xfrm>
              <a:off x="266699" y="1268214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adFill flip="none" rotWithShape="1">
              <a:gsLst>
                <a:gs pos="34000">
                  <a:schemeClr val="bg1"/>
                </a:gs>
                <a:gs pos="54000">
                  <a:srgbClr val="FFFF00"/>
                </a:gs>
                <a:gs pos="65000">
                  <a:schemeClr val="bg1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 	       Voting</a:t>
              </a:r>
            </a:p>
          </p:txBody>
        </p:sp>
        <p:cxnSp>
          <p:nvCxnSpPr>
            <p:cNvPr id="12" name="Straight Connector 20">
              <a:extLst>
                <a:ext uri="{FF2B5EF4-FFF2-40B4-BE49-F238E27FC236}">
                  <a16:creationId xmlns:a16="http://schemas.microsoft.com/office/drawing/2014/main" id="{68940BC0-17FA-7C08-A7BF-15BC16E4FE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8049" y="173493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1">
              <a:extLst>
                <a:ext uri="{FF2B5EF4-FFF2-40B4-BE49-F238E27FC236}">
                  <a16:creationId xmlns:a16="http://schemas.microsoft.com/office/drawing/2014/main" id="{C82413E6-6BC6-A4B4-302A-DD4B135A29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0399" y="174128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8757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2 of 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487CC-1C7C-49CF-C15A-C8425A5BBDC1}"/>
              </a:ext>
            </a:extLst>
          </p:cNvPr>
          <p:cNvSpPr txBox="1"/>
          <p:nvPr/>
        </p:nvSpPr>
        <p:spPr>
          <a:xfrm>
            <a:off x="3124201" y="2865120"/>
            <a:ext cx="289559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Training:</a:t>
            </a:r>
          </a:p>
          <a:p>
            <a:pPr algn="l">
              <a:spcBef>
                <a:spcPts val="0"/>
              </a:spcBef>
            </a:pP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Class:</a:t>
            </a:r>
          </a:p>
          <a:p>
            <a:pPr algn="l">
              <a:spcBef>
                <a:spcPts val="0"/>
              </a:spcBef>
            </a:pP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Class:</a:t>
            </a: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RIFLE Badge:</a:t>
            </a: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PISTOL Badge:</a:t>
            </a:r>
          </a:p>
          <a:p>
            <a:pPr algn="l">
              <a:spcBef>
                <a:spcPts val="0"/>
              </a:spcBef>
            </a:pP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MCAMAP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Color:</a:t>
            </a: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Languages:</a:t>
            </a:r>
          </a:p>
          <a:p>
            <a:pPr algn="l">
              <a:spcBef>
                <a:spcPts val="60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 Awards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(#/Type/Details)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spcBef>
                <a:spcPts val="60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 Fitness Reports</a:t>
            </a:r>
          </a:p>
          <a:p>
            <a:pPr algn="l">
              <a:spcBef>
                <a:spcPts val="600"/>
              </a:spcBef>
            </a:pP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RS:</a:t>
            </a:r>
            <a:endParaRPr lang="en-US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processing in </a:t>
            </a:r>
            <a:r>
              <a:rPr lang="en-US" sz="10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Majority of </a:t>
            </a:r>
            <a:r>
              <a:rPr lang="en-US" sz="10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Marines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in the:</a:t>
            </a:r>
          </a:p>
          <a:p>
            <a:pPr algn="l">
              <a:spcBef>
                <a:spcPts val="600"/>
              </a:spcBef>
            </a:pP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(good), 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(average), or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(bottom)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endParaRPr lang="en-US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Cumulatively for </a:t>
            </a:r>
            <a:r>
              <a:rPr lang="en-US" sz="10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Majority of </a:t>
            </a:r>
            <a:r>
              <a:rPr lang="en-US" sz="10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Marines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in the:</a:t>
            </a:r>
          </a:p>
          <a:p>
            <a:pPr algn="l">
              <a:spcBef>
                <a:spcPts val="600"/>
              </a:spcBef>
            </a:pP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(good), 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(average), or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(bottom)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endParaRPr lang="en-US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RS Comments: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465192C-AD85-C175-7B21-DDD7DD027CD0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16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29C70-9718-3953-1409-64B043D17159}"/>
              </a:ext>
            </a:extLst>
          </p:cNvPr>
          <p:cNvSpPr txBox="1"/>
          <p:nvPr/>
        </p:nvSpPr>
        <p:spPr>
          <a:xfrm>
            <a:off x="6102090" y="3084255"/>
            <a:ext cx="28955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RO:</a:t>
            </a:r>
            <a:endParaRPr lang="en-US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processing in </a:t>
            </a:r>
            <a:r>
              <a:rPr lang="en-US" sz="10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Majority of </a:t>
            </a:r>
            <a:r>
              <a:rPr lang="en-US" sz="10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Marines are graded:</a:t>
            </a:r>
          </a:p>
          <a:p>
            <a:pPr algn="l">
              <a:spcBef>
                <a:spcPts val="600"/>
              </a:spcBef>
            </a:pP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(bottom), 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(average), or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(good)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Marine</a:t>
            </a:r>
            <a:endParaRPr lang="en-US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Cumulatively for </a:t>
            </a:r>
            <a:r>
              <a:rPr lang="en-US" sz="10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Majority of </a:t>
            </a:r>
            <a:r>
              <a:rPr lang="en-US" sz="10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Marines are graded:</a:t>
            </a:r>
          </a:p>
          <a:p>
            <a:pPr algn="l">
              <a:spcBef>
                <a:spcPts val="600"/>
              </a:spcBef>
            </a:pP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(bottom), 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(average), or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(good)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Marine</a:t>
            </a:r>
            <a:endParaRPr lang="en-US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 Comments:</a:t>
            </a:r>
          </a:p>
          <a:p>
            <a:pPr algn="l">
              <a:spcBef>
                <a:spcPts val="60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14. Again, I recommend this Marine a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(#)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8EEDD4-D588-1A42-4835-52C44845FF13}"/>
              </a:ext>
            </a:extLst>
          </p:cNvPr>
          <p:cNvSpPr txBox="1"/>
          <p:nvPr/>
        </p:nvSpPr>
        <p:spPr>
          <a:xfrm>
            <a:off x="6157399" y="5668312"/>
            <a:ext cx="2529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 Eminently qualified</a:t>
            </a:r>
          </a:p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Above Average</a:t>
            </a:r>
          </a:p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= Average</a:t>
            </a:r>
          </a:p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 Below Average</a:t>
            </a:r>
          </a:p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Not Recommended</a:t>
            </a:r>
          </a:p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Incomplete/Request Non-Selection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28930-8F0C-4863-0D39-0053C7553533}"/>
              </a:ext>
            </a:extLst>
          </p:cNvPr>
          <p:cNvSpPr txBox="1"/>
          <p:nvPr/>
        </p:nvSpPr>
        <p:spPr>
          <a:xfrm>
            <a:off x="103186" y="2865120"/>
            <a:ext cx="28686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Briefing: (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Rank/Name/MOS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I recommend this Marine as a 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(#)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Within Height/Weight Standards (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Y/N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Completed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EPME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6000 (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Y/</a:t>
            </a:r>
            <a:r>
              <a:rPr lang="en-US" sz="1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Additional Military Education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Y/N/Details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10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Incomplete, Waived, Complete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Letters to the board (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Y/N/Details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(alternate selection/explanation/non-selection)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Adverse/Derogatory Material (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Y/N/Details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Special Duty Assignments/Highly Qualified/Higher Qualified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Screenable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billets/Special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Operatoin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Capability: (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Y/N/Details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Civilian Education (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Associates/Bachelors/Masters/PhD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Combat/Deployments/Operations (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Y/N/Details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Joint Individual Augment/Transition Team (</a:t>
            </a:r>
            <a:r>
              <a:rPr lang="en-US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Y/N/Details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l"/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CC4E8F-4635-8DB3-4F66-6678B09741B3}"/>
              </a:ext>
            </a:extLst>
          </p:cNvPr>
          <p:cNvGrpSpPr/>
          <p:nvPr/>
        </p:nvGrpSpPr>
        <p:grpSpPr>
          <a:xfrm>
            <a:off x="266699" y="1268214"/>
            <a:ext cx="8610600" cy="1857375"/>
            <a:chOff x="266699" y="1268214"/>
            <a:chExt cx="8610600" cy="1857375"/>
          </a:xfrm>
        </p:grpSpPr>
        <p:sp>
          <p:nvSpPr>
            <p:cNvPr id="23" name="Right Arrow 13">
              <a:extLst>
                <a:ext uri="{FF2B5EF4-FFF2-40B4-BE49-F238E27FC236}">
                  <a16:creationId xmlns:a16="http://schemas.microsoft.com/office/drawing/2014/main" id="{F5DE68CC-6E20-1EAB-5DD1-8D6D59B3EA5F}"/>
                </a:ext>
              </a:extLst>
            </p:cNvPr>
            <p:cNvSpPr/>
            <p:nvPr/>
          </p:nvSpPr>
          <p:spPr bwMode="auto">
            <a:xfrm>
              <a:off x="266699" y="1268214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adFill flip="none" rotWithShape="1">
              <a:gsLst>
                <a:gs pos="34000">
                  <a:schemeClr val="bg1"/>
                </a:gs>
                <a:gs pos="54000">
                  <a:srgbClr val="FFFF00"/>
                </a:gs>
                <a:gs pos="65000">
                  <a:schemeClr val="bg1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 	       Voting</a:t>
              </a:r>
            </a:p>
          </p:txBody>
        </p:sp>
        <p:cxnSp>
          <p:nvCxnSpPr>
            <p:cNvPr id="24" name="Straight Connector 20">
              <a:extLst>
                <a:ext uri="{FF2B5EF4-FFF2-40B4-BE49-F238E27FC236}">
                  <a16:creationId xmlns:a16="http://schemas.microsoft.com/office/drawing/2014/main" id="{05198A48-91F9-38D1-6F00-7B9D9B9BCA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8049" y="173493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1">
              <a:extLst>
                <a:ext uri="{FF2B5EF4-FFF2-40B4-BE49-F238E27FC236}">
                  <a16:creationId xmlns:a16="http://schemas.microsoft.com/office/drawing/2014/main" id="{483900E0-BA0A-D46F-4FC7-6D22256652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0399" y="174128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82319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804F3D5-7B34-B7A4-FF89-6BBF10977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3 of 3)</a:t>
            </a:r>
          </a:p>
        </p:txBody>
      </p:sp>
      <p:sp>
        <p:nvSpPr>
          <p:cNvPr id="73731" name="Content Placeholder 4">
            <a:extLst>
              <a:ext uri="{FF2B5EF4-FFF2-40B4-BE49-F238E27FC236}">
                <a16:creationId xmlns:a16="http://schemas.microsoft.com/office/drawing/2014/main" id="{6DFD9782-1E5B-8D54-6305-9FCA25FF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3200400"/>
            <a:ext cx="7772400" cy="33528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Voting occur after each Marine is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 ballot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to allocation by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and fully qualified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Shortfalls occur when not enough qualified Marines are available to be selected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98BCA18-9C0A-A019-EA76-890A3FE358EF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A49AC3-80F4-35D9-2844-0BB047709720}"/>
              </a:ext>
            </a:extLst>
          </p:cNvPr>
          <p:cNvGrpSpPr/>
          <p:nvPr/>
        </p:nvGrpSpPr>
        <p:grpSpPr>
          <a:xfrm>
            <a:off x="430213" y="1500188"/>
            <a:ext cx="8610600" cy="1857375"/>
            <a:chOff x="430213" y="1500188"/>
            <a:chExt cx="8610600" cy="1857375"/>
          </a:xfrm>
        </p:grpSpPr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35EFBA27-C110-9FC0-0F4D-D3E9A933864C}"/>
                </a:ext>
              </a:extLst>
            </p:cNvPr>
            <p:cNvSpPr/>
            <p:nvPr/>
          </p:nvSpPr>
          <p:spPr bwMode="auto">
            <a:xfrm>
              <a:off x="430213" y="1500188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adFill flip="none" rotWithShape="1">
              <a:gsLst>
                <a:gs pos="61000">
                  <a:schemeClr val="bg1"/>
                </a:gs>
                <a:gs pos="76000">
                  <a:srgbClr val="FFFF00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 	       Voting</a:t>
              </a:r>
            </a:p>
          </p:txBody>
        </p:sp>
        <p:cxnSp>
          <p:nvCxnSpPr>
            <p:cNvPr id="73734" name="Straight Connector 20">
              <a:extLst>
                <a:ext uri="{FF2B5EF4-FFF2-40B4-BE49-F238E27FC236}">
                  <a16:creationId xmlns:a16="http://schemas.microsoft.com/office/drawing/2014/main" id="{83B21E41-C75A-6F6E-D391-31023AA901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1563" y="1966913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5" name="Straight Connector 21">
              <a:extLst>
                <a:ext uri="{FF2B5EF4-FFF2-40B4-BE49-F238E27FC236}">
                  <a16:creationId xmlns:a16="http://schemas.microsoft.com/office/drawing/2014/main" id="{112B408C-6F00-11A8-F668-C5FAB9C064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913" y="1973263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87FD6C7-AD29-4F3D-65B4-804D1DCF0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“Possible” Reasons Not Selected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D772B78-745D-7E1C-D0E7-825C98D0F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get enough votes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Substandard performance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information (NJP, WT, DUI,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(Violations of core values)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Marksmanship/PFT/CFT failure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competitive/not enough allocations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reason is generally not known but 21 sets of eyes makes it a fair process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BE4B1E2-875A-6B21-D5C1-0798E5C2E0E0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18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0">
            <a:extLst>
              <a:ext uri="{FF2B5EF4-FFF2-40B4-BE49-F238E27FC236}">
                <a16:creationId xmlns:a16="http://schemas.microsoft.com/office/drawing/2014/main" id="{DA3D2FDF-0782-6581-8F57-1B791EBF3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Board</a:t>
            </a:r>
          </a:p>
        </p:txBody>
      </p:sp>
      <p:sp>
        <p:nvSpPr>
          <p:cNvPr id="86019" name="Content Placeholder 5">
            <a:extLst>
              <a:ext uri="{FF2B5EF4-FFF2-40B4-BE49-F238E27FC236}">
                <a16:creationId xmlns:a16="http://schemas.microsoft.com/office/drawing/2014/main" id="{D2C42E5B-68D4-49E3-2F7B-788A783A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2192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Report – Lists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selected by board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 –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MARADMIN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published announcing selection and OBS requirements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Undelivered Appointments – Code ran for failed selection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prepares for possible remedial board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98FA065-0E05-5641-29B0-AF10B0A7FD9D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19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8F6957C-999C-79BE-4EE5-DE5F16A6A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Section (MMPB-1) Mission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4FCD03CF-2D49-7052-6941-A83CADF6F5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/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conduct regular and reserve promotion boards in order to ensure every Marine (officer and enlisted) has a fair and equitable opportunity for advancement to the next grade. MMPB-1 provides support operations for accurate, timely, and quality service associated with all aspects of the officer and enlisted promotion processes.</a:t>
            </a:r>
          </a:p>
          <a:p>
            <a:endParaRPr lang="en-US" alt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70F2CBF-C54B-75AD-5D96-42704F1AF2CE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EE8643E6-BCF8-5776-B608-C88BA417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7C782-4C9E-3E64-BC9A-800609AD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43000"/>
            <a:ext cx="7772400" cy="48768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by board, but adverse information found before promotion is affected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may request to delay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notifies MMPB-11 immediately via email of O5 Naval letter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/>
                <a:cs typeface="Times New Roman"/>
              </a:rPr>
              <a:t>MMPB-11 will delete “SELGRD” to prevent erroneous promotion and run DCC “ZV”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submits detailed report to MMPB-11 within 30 days of initial notification with a  minimum of: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general officer endorsement with a specific recommendation, not simply be “forwarded recommending approval” 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Marines’ acknowledgement via naval letter format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documents.  Due to the unique nature of each case, the command is highly encouraged to provide any documentation available that forms the basis of their recommendation to delay: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/>
                <a:cs typeface="Times New Roman"/>
              </a:rPr>
              <a:t>6105 entry, appointment letter for investigation, notification from NCIS of ongoing investigation, notification to Marine of pending NJP or CM, NAVMC 11512 showing  open PAC violation, PT/</a:t>
            </a:r>
            <a:r>
              <a:rPr lang="en-US" altLang="en-US" sz="1400" dirty="0" err="1">
                <a:latin typeface="Times New Roman"/>
                <a:cs typeface="Times New Roman"/>
              </a:rPr>
              <a:t>Ht</a:t>
            </a:r>
            <a:r>
              <a:rPr lang="en-US" altLang="en-US" sz="1400" dirty="0">
                <a:latin typeface="Times New Roman"/>
                <a:cs typeface="Times New Roman"/>
              </a:rPr>
              <a:t>/</a:t>
            </a:r>
            <a:r>
              <a:rPr lang="en-US" altLang="en-US" sz="1400" dirty="0" err="1">
                <a:latin typeface="Times New Roman"/>
                <a:cs typeface="Times New Roman"/>
              </a:rPr>
              <a:t>Wt</a:t>
            </a:r>
            <a:r>
              <a:rPr lang="en-US" altLang="en-US" sz="1400" dirty="0">
                <a:latin typeface="Times New Roman"/>
                <a:cs typeface="Times New Roman"/>
              </a:rPr>
              <a:t> NAVMCs, or civilian police report. 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300"/>
              </a:spcBef>
              <a:buChar char="•"/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delay authority rests with Director, MM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delay is approved by Dir, MM, command must submit further detailed report through first GO to do close out the case with one of the following: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Revoke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Incurs a failure of selection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 in OMPF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/>
                <a:cs typeface="Times New Roman"/>
              </a:rPr>
              <a:t>Promote</a:t>
            </a:r>
            <a:endParaRPr lang="en-US" altLang="en-US" sz="1400" b="1" u="sng" dirty="0">
              <a:latin typeface="Times New Roman"/>
              <a:cs typeface="Times New Roman"/>
            </a:endParaRP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of rank may be original if unsubstantiated or later based on final adjudication</a:t>
            </a:r>
          </a:p>
          <a:p>
            <a:pPr marL="342900" lvl="1" indent="-342900">
              <a:spcBef>
                <a:spcPts val="300"/>
              </a:spcBef>
              <a:buChar char="•"/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F15A24-80C3-B1BE-56C3-9BB8B11D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3">
            <a:extLst>
              <a:ext uri="{FF2B5EF4-FFF2-40B4-BE49-F238E27FC236}">
                <a16:creationId xmlns:a16="http://schemas.microsoft.com/office/drawing/2014/main" id="{1AC606F0-02A8-4854-93E9-9D0B7B51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Enlisted Remedial Selection Boards (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ERSB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8308" name="Content Placeholder 5">
            <a:extLst>
              <a:ext uri="{FF2B5EF4-FFF2-40B4-BE49-F238E27FC236}">
                <a16:creationId xmlns:a16="http://schemas.microsoft.com/office/drawing/2014/main" id="{6E494B33-E8CC-AE88-7093-6EC5B9C9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3626013"/>
            <a:ext cx="4114800" cy="2286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Reasons for Approval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Review Board prior to board convening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for Correction of Naval Records prior to board convening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intended MOS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in wrong MOS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in BZ versus IZ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component code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considered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0" name="Content Placeholder 7">
            <a:extLst>
              <a:ext uri="{FF2B5EF4-FFF2-40B4-BE49-F238E27FC236}">
                <a16:creationId xmlns:a16="http://schemas.microsoft.com/office/drawing/2014/main" id="{F3795B8A-3FCC-72F3-AC61-1EB619B126E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97425" y="3626013"/>
            <a:ext cx="4041775" cy="2244725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Reasons for Disapproval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fitness reports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documents in OMPF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information in MCTFS (e.g., PFT)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Dissatisfaction with the selection board results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 credibility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Billet MOS error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98188-EC10-0537-5148-D3754E846630}"/>
              </a:ext>
            </a:extLst>
          </p:cNvPr>
          <p:cNvSpPr txBox="1"/>
          <p:nvPr/>
        </p:nvSpPr>
        <p:spPr>
          <a:xfrm>
            <a:off x="152400" y="1143000"/>
            <a:ext cx="8229600" cy="240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Similar process as annual boards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Conducted monthly (10 –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cases)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Comparison cases used from FY Marine is requesting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Local board members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Approved – Head Enlisted Promotions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Disapproved – Head Promotions Section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Past 3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(MMPB-11)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More than 3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(BCNR)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C9B09FB-6FF9-FB21-E0A1-CD324899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62200" y="457200"/>
            <a:ext cx="6451600" cy="1752600"/>
          </a:xfrm>
        </p:spPr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Fiscal Year 2025 Gunnery Sergeant Selection Board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5105400"/>
            <a:ext cx="6934200" cy="1107996"/>
          </a:xfrm>
          <a:prstGeom prst="rect">
            <a:avLst/>
          </a:prstGeom>
        </p:spPr>
        <p:txBody>
          <a:bodyPr wrap="square" lIns="0" tIns="0" rIns="0" bIns="0" numCol="1" anchor="t" anchorCtr="0">
            <a:spAutoFit/>
          </a:bodyPr>
          <a:lstStyle/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LtCol Daniel A. Moore</a:t>
            </a:r>
          </a:p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Enlisted Promotion Head</a:t>
            </a:r>
          </a:p>
          <a:p>
            <a:pPr algn="ctr">
              <a:defRPr/>
            </a:pP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MMPB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M&amp;RA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2400" y="2869715"/>
            <a:ext cx="6451600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Colonel Gregory A. Grayson</a:t>
            </a:r>
          </a:p>
          <a:p>
            <a:pPr algn="ctr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</a:t>
            </a:r>
          </a:p>
        </p:txBody>
      </p:sp>
    </p:spTree>
    <p:extLst>
      <p:ext uri="{BB962C8B-B14F-4D97-AF65-F5344CB8AC3E}">
        <p14:creationId xmlns:p14="http://schemas.microsoft.com/office/powerpoint/2010/main" val="33234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GySgt Board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58875"/>
            <a:ext cx="8620913" cy="55626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consider the best and fully qualified Marines for promotion to meet the needs of the Marine Corps.  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Membership (21)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Colonel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Lieutenant Colonels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Majors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Chief Warrant Officer 3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 Sergeants Major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 Master Gunnery Sergeants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Recorders: (3)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AZ/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cases: 4,983 </a:t>
            </a: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BZ cases: 1,376 </a:t>
            </a:r>
            <a:endParaRPr lang="en-US" sz="1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screened for premier/non-premier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Pulled 104  into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consideration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of 336 Marines from FY24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254 cases per member (Average)</a:t>
            </a:r>
          </a:p>
          <a:p>
            <a:pPr marL="914400" lvl="2" indent="0">
              <a:buNone/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1295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GySgt Board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58875"/>
            <a:ext cx="8620913" cy="5562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Board convened 14 January 2025 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  –  Saturday 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Saturdays full days rest were partial days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took 72’s vs. 96’s 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storms  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0700-1830, with 10 minute breaks approx. every 1.5 hours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Prepped, briefed, and voted by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IMOS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size order (41 days)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only preparing: 2 / 5%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only briefing: 9 / 22%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Days combined preparing/briefing: 30 / 73%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Evaluation at the end of each day ​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 time was approximately 60 minutes per case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Briefing time allocation: 3:00  </a:t>
            </a:r>
          </a:p>
          <a:p>
            <a:pPr lvl="2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Condensed brief (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incomplete / request non-selection / noncompetitive)</a:t>
            </a:r>
          </a:p>
          <a:p>
            <a:pPr lvl="2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updated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requirements</a:t>
            </a:r>
          </a:p>
          <a:p>
            <a:pPr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1295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" y="1143000"/>
            <a:ext cx="8860972" cy="521335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from highest to lowest related to assessment of competitiveness (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Training, OMPF, Education) 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Relied heavier on cumulative in grade over cumulative in service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profile size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Weighed comments over RV’s but used both to determine competitiveness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I/K comments </a:t>
            </a:r>
          </a:p>
          <a:p>
            <a:pPr lvl="3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that made Marines MORE competitive</a:t>
            </a:r>
          </a:p>
          <a:p>
            <a:pPr lvl="3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that made Marines LESS competitive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1st class regardless of score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MCMAP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Brown Belt or higher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OMPF</a:t>
            </a:r>
          </a:p>
          <a:p>
            <a:pPr lvl="2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Adversity in grade matter significantly but it also depended on the type of adversity if outside grade </a:t>
            </a:r>
          </a:p>
          <a:p>
            <a:pPr lvl="2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relevant documents </a:t>
            </a:r>
          </a:p>
          <a:p>
            <a:pPr lvl="2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relevant documents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on if higher civilian education made Marine more competitive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Favored increased MOS education on Smart Cards over civilian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0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GySgt Primary Call Outs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3724" y="1143000"/>
            <a:ext cx="8229600" cy="5638800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SDA/Type I/II Rates (DI, Recruiter, MSG, MSF, CI)</a:t>
            </a:r>
          </a:p>
          <a:p>
            <a:pPr lvl="1"/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1114 Selected with   </a:t>
            </a:r>
          </a:p>
          <a:p>
            <a:pPr lvl="1"/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991 Selected without</a:t>
            </a:r>
          </a:p>
          <a:p>
            <a:pPr lvl="1"/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1628 Not Selected with </a:t>
            </a:r>
          </a:p>
          <a:p>
            <a:pPr lvl="1"/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1354 Not Selected without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Rate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                         INCREASE</a:t>
            </a:r>
          </a:p>
          <a:p>
            <a:pPr lvl="2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FY25 41.4% of all Marines considered were selected (2105/5087) </a:t>
            </a:r>
          </a:p>
          <a:p>
            <a:pPr lvl="2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38.5% of all Marines considered were selected (1831/4751)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                                INCREASE</a:t>
            </a:r>
          </a:p>
          <a:p>
            <a:pPr lvl="2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FY25 31% of those in above zone were selected (782/2490) </a:t>
            </a:r>
          </a:p>
          <a:p>
            <a:pPr lvl="2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25% of those in above zone were selected (607/2437) </a:t>
            </a:r>
          </a:p>
          <a:p>
            <a:pPr lvl="1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DECREASE</a:t>
            </a:r>
          </a:p>
          <a:p>
            <a:pPr lvl="2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FY25 49% of those in zone were selected (1233/2493) </a:t>
            </a:r>
          </a:p>
          <a:p>
            <a:pPr lvl="2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52% of those in zone were selected (1161/2243)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                                  DECREASE</a:t>
            </a:r>
          </a:p>
          <a:p>
            <a:pPr lvl="2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FY25 87% of those pulled in were selected (90/104) </a:t>
            </a:r>
          </a:p>
          <a:p>
            <a:pPr lvl="2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89% of those pulled in were selected (63/71) 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                   INCREASE</a:t>
            </a:r>
          </a:p>
          <a:p>
            <a:pPr lvl="2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FY25 94% of all Marines considered were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 (4763/5087) </a:t>
            </a:r>
          </a:p>
          <a:p>
            <a:pPr lvl="2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83% of all Marines considered were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 (3955/4751) </a:t>
            </a:r>
          </a:p>
        </p:txBody>
      </p:sp>
    </p:spTree>
    <p:extLst>
      <p:ext uri="{BB962C8B-B14F-4D97-AF65-F5344CB8AC3E}">
        <p14:creationId xmlns:p14="http://schemas.microsoft.com/office/powerpoint/2010/main" val="19623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8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reasons for Shortfalls: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/Adversity and no additional BZ (extra debate on Marines with adversity)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6705600" y="5421144"/>
            <a:ext cx="2425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9750" algn="l"/>
              </a:tabLst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*NO BZ </a:t>
            </a:r>
          </a:p>
          <a:p>
            <a:pPr>
              <a:tabLst>
                <a:tab pos="4349750" algn="l"/>
              </a:tabLst>
              <a:defRPr/>
            </a:pPr>
            <a:r>
              <a:rPr lang="en-US" alt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Color= NEW SHORTFALL</a:t>
            </a:r>
          </a:p>
          <a:p>
            <a:pPr>
              <a:tabLst>
                <a:tab pos="4349750" algn="l"/>
              </a:tabLst>
              <a:defRPr/>
            </a:pPr>
            <a:r>
              <a:rPr lang="en-US" altLang="en-US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GREEN= SHORTFALL TWO YRS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9750" algn="l"/>
              </a:tabLst>
              <a:defRPr/>
            </a:pPr>
            <a:r>
              <a:rPr kumimoji="0" lang="en-US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RED= SHORTFALL THREE YRS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0F2BE3-546F-30E0-B9DB-C578A8D9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87" y="157316"/>
            <a:ext cx="8316113" cy="7620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GySgt Primary Shortfalls </a:t>
            </a:r>
            <a:endParaRPr lang="en-US" sz="40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514A5F3-1758-6A5F-38F2-9018F260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FBAAF4-78F8-5744-CB27-65D9E30D0ABD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924065"/>
          <a:ext cx="7848600" cy="3429000"/>
        </p:xfrm>
        <a:graphic>
          <a:graphicData uri="http://schemas.openxmlformats.org/drawingml/2006/table">
            <a:tbl>
              <a:tblPr/>
              <a:tblGrid>
                <a:gridCol w="1226953">
                  <a:extLst>
                    <a:ext uri="{9D8B030D-6E8A-4147-A177-3AD203B41FA5}">
                      <a16:colId xmlns:a16="http://schemas.microsoft.com/office/drawing/2014/main" val="2448325578"/>
                    </a:ext>
                  </a:extLst>
                </a:gridCol>
                <a:gridCol w="1032198">
                  <a:extLst>
                    <a:ext uri="{9D8B030D-6E8A-4147-A177-3AD203B41FA5}">
                      <a16:colId xmlns:a16="http://schemas.microsoft.com/office/drawing/2014/main" val="2874648124"/>
                    </a:ext>
                  </a:extLst>
                </a:gridCol>
                <a:gridCol w="1499609">
                  <a:extLst>
                    <a:ext uri="{9D8B030D-6E8A-4147-A177-3AD203B41FA5}">
                      <a16:colId xmlns:a16="http://schemas.microsoft.com/office/drawing/2014/main" val="1204284888"/>
                    </a:ext>
                  </a:extLst>
                </a:gridCol>
                <a:gridCol w="1265902">
                  <a:extLst>
                    <a:ext uri="{9D8B030D-6E8A-4147-A177-3AD203B41FA5}">
                      <a16:colId xmlns:a16="http://schemas.microsoft.com/office/drawing/2014/main" val="2762711254"/>
                    </a:ext>
                  </a:extLst>
                </a:gridCol>
                <a:gridCol w="1382755">
                  <a:extLst>
                    <a:ext uri="{9D8B030D-6E8A-4147-A177-3AD203B41FA5}">
                      <a16:colId xmlns:a16="http://schemas.microsoft.com/office/drawing/2014/main" val="2617411627"/>
                    </a:ext>
                  </a:extLst>
                </a:gridCol>
                <a:gridCol w="1441183">
                  <a:extLst>
                    <a:ext uri="{9D8B030D-6E8A-4147-A177-3AD203B41FA5}">
                      <a16:colId xmlns:a16="http://schemas.microsoft.com/office/drawing/2014/main" val="3416715949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Population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Fall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Allocations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8205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*1751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37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*2629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3804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*2651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648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*3451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7786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*4591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3319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*5769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983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*5974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1452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*6074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393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*6316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9959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*6842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937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*8412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16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24929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6A4AE2-C74C-C5DB-9AE3-814E6B50646A}"/>
              </a:ext>
            </a:extLst>
          </p:cNvPr>
          <p:cNvSpPr txBox="1">
            <a:spLocks/>
          </p:cNvSpPr>
          <p:nvPr/>
        </p:nvSpPr>
        <p:spPr>
          <a:xfrm>
            <a:off x="457201" y="5367030"/>
            <a:ext cx="6324600" cy="1262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Previous Short falls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FY24: 0491, 0871, 1751, 2651, 5769, 5974, 6316, 7212, 7314, 8412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FY23: 0491, 0871, 1751, 2131, 2651, 3451, 5974, 5948, 6174, 6694, 8412 (Total: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FY22: 0211, 0491, 0861, 2651, 3451, 5953, 5979, 6316, 6694, 7242, 8412 (Total: 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FY21: 0491, 5948, 5952, 6316, 6694, 7236, 7242, 7291, 8412 (Total: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70500C-E36E-667D-BC3E-2AC20BFDB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75988"/>
              </p:ext>
            </p:extLst>
          </p:nvPr>
        </p:nvGraphicFramePr>
        <p:xfrm>
          <a:off x="533400" y="1143000"/>
          <a:ext cx="7848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1114519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First year since 2020 no shortfalls in 0491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43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2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Selections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7F2899-7720-E496-BDA8-CE5A8C95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158875"/>
            <a:ext cx="8620913" cy="5562600"/>
          </a:xfrm>
        </p:spPr>
        <p:txBody>
          <a:bodyPr>
            <a:noAutofit/>
          </a:bodyPr>
          <a:lstStyle/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Alternates put back in population: 154</a:t>
            </a:r>
          </a:p>
          <a:p>
            <a:pPr lvl="1">
              <a:defRPr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as primaries in FY25: 108/154 (70%)</a:t>
            </a:r>
          </a:p>
          <a:p>
            <a:pPr lvl="1">
              <a:defRPr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as alternates again in FY25: 13/154 (9%)</a:t>
            </a:r>
          </a:p>
          <a:p>
            <a:pPr lvl="1">
              <a:defRPr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selected in FY25: 33/154 (21%)</a:t>
            </a:r>
          </a:p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FY25 New Alternates Selected: 205 </a:t>
            </a:r>
          </a:p>
          <a:p>
            <a:pPr lvl="1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MOS’</a:t>
            </a:r>
          </a:p>
          <a:p>
            <a:pPr lvl="1">
              <a:defRPr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Alternates only selected after meeting primary allocations</a:t>
            </a:r>
          </a:p>
          <a:p>
            <a:pPr>
              <a:defRPr/>
            </a:pPr>
            <a:r>
              <a:rPr lang="en-US" altLang="en-US" sz="1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FY25 Alternates Zone Breakdown</a:t>
            </a:r>
          </a:p>
          <a:p>
            <a:pPr lvl="1">
              <a:defRPr/>
            </a:pPr>
            <a:r>
              <a:rPr lang="en-US" altLang="en-US" sz="1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AZ: 83 (41%)</a:t>
            </a:r>
          </a:p>
          <a:p>
            <a:pPr lvl="1">
              <a:defRPr/>
            </a:pPr>
            <a:r>
              <a:rPr lang="en-US" altLang="en-US" sz="1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IZ</a:t>
            </a:r>
            <a:r>
              <a:rPr lang="en-US" altLang="en-US" sz="1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113 (55%)</a:t>
            </a:r>
          </a:p>
          <a:p>
            <a:pPr lvl="1">
              <a:defRPr/>
            </a:pPr>
            <a:r>
              <a:rPr lang="en-US" altLang="en-US" sz="1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BZ: 9 (4%)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a MOL message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incur a failure of selection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posted on MMPB-11 website alphabetically with MOS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Case Code ran so units can track</a:t>
            </a:r>
          </a:p>
        </p:txBody>
      </p:sp>
    </p:spTree>
    <p:extLst>
      <p:ext uri="{BB962C8B-B14F-4D97-AF65-F5344CB8AC3E}">
        <p14:creationId xmlns:p14="http://schemas.microsoft.com/office/powerpoint/2010/main" val="11992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7D44612C-967C-C430-A968-A6829FF203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Additional Promotion Items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89F2-BA52-CD0A-5EDD-3632907E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Section (MMPB-1)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0183C28-522A-5EBA-FBD1-D0F537E1CE98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73B1AC-3859-31AF-B766-20E30B941468}"/>
              </a:ext>
            </a:extLst>
          </p:cNvPr>
          <p:cNvGrpSpPr/>
          <p:nvPr/>
        </p:nvGrpSpPr>
        <p:grpSpPr>
          <a:xfrm>
            <a:off x="779993" y="1514475"/>
            <a:ext cx="7649632" cy="5027613"/>
            <a:chOff x="779993" y="1514475"/>
            <a:chExt cx="7649632" cy="502761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68E0DB-EBBB-FEF1-57E6-31648A797D8D}"/>
                </a:ext>
              </a:extLst>
            </p:cNvPr>
            <p:cNvCxnSpPr/>
            <p:nvPr/>
          </p:nvCxnSpPr>
          <p:spPr>
            <a:xfrm>
              <a:off x="1971893" y="5665935"/>
              <a:ext cx="689585" cy="0"/>
            </a:xfrm>
            <a:prstGeom prst="line">
              <a:avLst/>
            </a:prstGeom>
            <a:noFill/>
            <a:ln w="28575" cap="flat" cmpd="sng" algn="ctr">
              <a:solidFill>
                <a:srgbClr val="385D8A"/>
              </a:solidFill>
              <a:prstDash val="soli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A9DB77-E624-62BA-D628-78EA7666AF8D}"/>
                </a:ext>
              </a:extLst>
            </p:cNvPr>
            <p:cNvCxnSpPr/>
            <p:nvPr/>
          </p:nvCxnSpPr>
          <p:spPr>
            <a:xfrm>
              <a:off x="1892306" y="5109607"/>
              <a:ext cx="689585" cy="0"/>
            </a:xfrm>
            <a:prstGeom prst="line">
              <a:avLst/>
            </a:prstGeom>
            <a:noFill/>
            <a:ln w="28575" cap="flat" cmpd="sng" algn="ctr">
              <a:solidFill>
                <a:srgbClr val="385D8A"/>
              </a:solidFill>
              <a:prstDash val="soli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62E9CC-FDAA-9E82-18CB-191E146F91E7}"/>
                </a:ext>
              </a:extLst>
            </p:cNvPr>
            <p:cNvCxnSpPr/>
            <p:nvPr/>
          </p:nvCxnSpPr>
          <p:spPr>
            <a:xfrm>
              <a:off x="1886168" y="4647789"/>
              <a:ext cx="689585" cy="0"/>
            </a:xfrm>
            <a:prstGeom prst="line">
              <a:avLst/>
            </a:prstGeom>
            <a:noFill/>
            <a:ln w="28575" cap="flat" cmpd="sng" algn="ctr">
              <a:solidFill>
                <a:srgbClr val="385D8A"/>
              </a:solidFill>
              <a:prstDash val="solid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CF9369-94F3-3AE3-DBA0-1B6B4ED7D94A}"/>
                </a:ext>
              </a:extLst>
            </p:cNvPr>
            <p:cNvGrpSpPr/>
            <p:nvPr/>
          </p:nvGrpSpPr>
          <p:grpSpPr>
            <a:xfrm>
              <a:off x="779993" y="1514475"/>
              <a:ext cx="7649632" cy="5027613"/>
              <a:chOff x="1541993" y="1828800"/>
              <a:chExt cx="9298236" cy="450867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18C0A2B-735D-C725-FEF0-4ACD0087E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3839" y="3489502"/>
                <a:ext cx="0" cy="2376194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7611386-7380-55EF-B8A2-C0E389F0DDC1}"/>
                  </a:ext>
                </a:extLst>
              </p:cNvPr>
              <p:cNvCxnSpPr/>
              <p:nvPr/>
            </p:nvCxnSpPr>
            <p:spPr>
              <a:xfrm>
                <a:off x="3342691" y="3498783"/>
                <a:ext cx="14233" cy="2053779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77A49DA-0F40-53F6-C115-AB839C128B85}"/>
                  </a:ext>
                </a:extLst>
              </p:cNvPr>
              <p:cNvCxnSpPr>
                <a:cxnSpLocks/>
                <a:endCxn id="42" idx="1"/>
              </p:cNvCxnSpPr>
              <p:nvPr/>
            </p:nvCxnSpPr>
            <p:spPr>
              <a:xfrm>
                <a:off x="8733839" y="5865697"/>
                <a:ext cx="40089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6BD3DBF-1BA0-659B-8CA1-1BF3438C1101}"/>
                  </a:ext>
                </a:extLst>
              </p:cNvPr>
              <p:cNvCxnSpPr/>
              <p:nvPr/>
            </p:nvCxnSpPr>
            <p:spPr>
              <a:xfrm>
                <a:off x="8281754" y="5297374"/>
                <a:ext cx="8382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2E054C0-FF30-20DE-0CC1-81122C7C0BB2}"/>
                  </a:ext>
                </a:extLst>
              </p:cNvPr>
              <p:cNvCxnSpPr/>
              <p:nvPr/>
            </p:nvCxnSpPr>
            <p:spPr>
              <a:xfrm>
                <a:off x="8281754" y="4776908"/>
                <a:ext cx="8382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99A2C44-46B9-0EA4-14B4-1BCE15E7F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0915" y="2109245"/>
                <a:ext cx="0" cy="1395959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6B48BE4-FFE0-9815-C6E3-B85D192C91BD}"/>
                  </a:ext>
                </a:extLst>
              </p:cNvPr>
              <p:cNvSpPr/>
              <p:nvPr/>
            </p:nvSpPr>
            <p:spPr>
              <a:xfrm>
                <a:off x="6284606" y="2940285"/>
                <a:ext cx="1880507" cy="43542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GS-0201-13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MS510400301 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(Kilhenny)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0E33BC4-D0BF-4EFF-2B5C-8F881E139025}"/>
                  </a:ext>
                </a:extLst>
              </p:cNvPr>
              <p:cNvSpPr/>
              <p:nvPr/>
            </p:nvSpPr>
            <p:spPr>
              <a:xfrm>
                <a:off x="7682030" y="3778498"/>
                <a:ext cx="2233799" cy="579161"/>
              </a:xfrm>
              <a:prstGeom prst="rect">
                <a:avLst/>
              </a:prstGeom>
              <a:solidFill>
                <a:srgbClr val="DCE6F2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ENLISTED PROMOTIONS UNIT HEAD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(MMPB-11)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MAJ/8006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MS510400319 (</a:t>
                </a:r>
                <a:r>
                  <a:rPr lang="en-US" sz="800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LTCOL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MOORE)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CBCF22-A5BB-3405-C186-BF8A6E09FD73}"/>
                  </a:ext>
                </a:extLst>
              </p:cNvPr>
              <p:cNvSpPr/>
              <p:nvPr/>
            </p:nvSpPr>
            <p:spPr>
              <a:xfrm>
                <a:off x="4994400" y="1828800"/>
                <a:ext cx="2098176" cy="457200"/>
              </a:xfrm>
              <a:prstGeom prst="rect">
                <a:avLst/>
              </a:prstGeom>
              <a:solidFill>
                <a:srgbClr val="DCE6F2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PROMOTIONS SECTION (MMPB-1)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MS510400299 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A4081C4-EA4B-7467-C0C2-B72B741BCCA9}"/>
                  </a:ext>
                </a:extLst>
              </p:cNvPr>
              <p:cNvCxnSpPr/>
              <p:nvPr/>
            </p:nvCxnSpPr>
            <p:spPr>
              <a:xfrm flipH="1">
                <a:off x="3349808" y="3481997"/>
                <a:ext cx="5428854" cy="23207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C95789-8A2E-345D-8197-E381DAE635F8}"/>
                  </a:ext>
                </a:extLst>
              </p:cNvPr>
              <p:cNvSpPr/>
              <p:nvPr/>
            </p:nvSpPr>
            <p:spPr>
              <a:xfrm>
                <a:off x="1542573" y="4428731"/>
                <a:ext cx="1667937" cy="3854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  <a:endParaRPr kumimoji="0" lang="en-US" sz="7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MS510400305 (MANHERTZ)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DEE3983-AA2E-AF05-B130-C6910174ED78}"/>
                  </a:ext>
                </a:extLst>
              </p:cNvPr>
              <p:cNvSpPr/>
              <p:nvPr/>
            </p:nvSpPr>
            <p:spPr>
              <a:xfrm>
                <a:off x="1542937" y="4904224"/>
                <a:ext cx="1667573" cy="3931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(MIL/INFO SYS)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MS510400603 </a:t>
                </a: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(VACANT)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5F56743-46A3-ED65-4BA0-A6C6937E8C76}"/>
                  </a:ext>
                </a:extLst>
              </p:cNvPr>
              <p:cNvSpPr/>
              <p:nvPr/>
            </p:nvSpPr>
            <p:spPr>
              <a:xfrm>
                <a:off x="3456050" y="5335725"/>
                <a:ext cx="1668309" cy="37775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GS-0201-09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MS510400601 (CANN)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DFD057E-215A-17E1-D0FD-F4B116543FE5}"/>
                  </a:ext>
                </a:extLst>
              </p:cNvPr>
              <p:cNvSpPr/>
              <p:nvPr/>
            </p:nvSpPr>
            <p:spPr>
              <a:xfrm>
                <a:off x="3456050" y="4428731"/>
                <a:ext cx="1645218" cy="3854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OFF PROM UNIT RES PROM OFF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CAPT/8006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MS510400311* (CAPT DANTONIO)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4376691-9215-A388-D231-CB8355C231EF}"/>
                  </a:ext>
                </a:extLst>
              </p:cNvPr>
              <p:cNvSpPr/>
              <p:nvPr/>
            </p:nvSpPr>
            <p:spPr>
              <a:xfrm>
                <a:off x="6796132" y="4646656"/>
                <a:ext cx="1508712" cy="37422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MS510400602 (GUILLORY)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625AB5C-7C98-C86E-FC11-BCE15CE3AA97}"/>
                  </a:ext>
                </a:extLst>
              </p:cNvPr>
              <p:cNvSpPr/>
              <p:nvPr/>
            </p:nvSpPr>
            <p:spPr>
              <a:xfrm>
                <a:off x="6793161" y="5160297"/>
                <a:ext cx="1514369" cy="7406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GS-0201-09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MS510400327 (EVANS)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MS510400329  (KNOPP)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MS510400532 </a:t>
                </a: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(VACANT)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MS510400422 </a:t>
                </a: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(BOSQUEZ)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17AAA98-DCB5-6E44-AA1F-ED729F7CA2E8}"/>
                  </a:ext>
                </a:extLst>
              </p:cNvPr>
              <p:cNvSpPr/>
              <p:nvPr/>
            </p:nvSpPr>
            <p:spPr>
              <a:xfrm>
                <a:off x="9136882" y="5052848"/>
                <a:ext cx="1703078" cy="42810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ENL PROM UNIT CORRESP CHIEF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SSGT/0111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MS510400321 (SSGT STEVENS)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15A8EF0-DD5D-241F-4B0F-37892E910F68}"/>
                  </a:ext>
                </a:extLst>
              </p:cNvPr>
              <p:cNvSpPr/>
              <p:nvPr/>
            </p:nvSpPr>
            <p:spPr>
              <a:xfrm>
                <a:off x="9134729" y="5648286"/>
                <a:ext cx="1705500" cy="43482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(MIL/INFO SYS)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MS510400331 </a:t>
                </a: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(VACANT)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D59EE94-6337-5156-B10D-3AA7F5153371}"/>
                  </a:ext>
                </a:extLst>
              </p:cNvPr>
              <p:cNvSpPr/>
              <p:nvPr/>
            </p:nvSpPr>
            <p:spPr>
              <a:xfrm>
                <a:off x="9127650" y="4574401"/>
                <a:ext cx="1675360" cy="38192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ENL PROM UNIT ADMIN CHIEF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GYSGT/0111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MS510400320 (MSGT </a:t>
                </a:r>
                <a:r>
                  <a:rPr lang="en-US" sz="701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MILLS</a:t>
                </a: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248B3A7-F679-667F-C9F4-3ABA5DD4DAA0}"/>
                  </a:ext>
                </a:extLst>
              </p:cNvPr>
              <p:cNvSpPr/>
              <p:nvPr/>
            </p:nvSpPr>
            <p:spPr>
              <a:xfrm>
                <a:off x="1542937" y="5333378"/>
                <a:ext cx="1667573" cy="10040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MS510400312 (DYE)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MS510400313 (EDWARDS)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MS510400314 (MCDANIEL)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MS510400360 (ADENS)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MS510400380 (MITCHELL)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C6BEC92-B2B1-D068-FA44-9D55D500FDA1}"/>
                  </a:ext>
                </a:extLst>
              </p:cNvPr>
              <p:cNvCxnSpPr/>
              <p:nvPr/>
            </p:nvCxnSpPr>
            <p:spPr>
              <a:xfrm>
                <a:off x="3343271" y="3497390"/>
                <a:ext cx="14233" cy="2053779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13A7303-909D-B762-CBA5-B579D87E0F07}"/>
                  </a:ext>
                </a:extLst>
              </p:cNvPr>
              <p:cNvSpPr/>
              <p:nvPr/>
            </p:nvSpPr>
            <p:spPr>
              <a:xfrm>
                <a:off x="5117233" y="2403064"/>
                <a:ext cx="1888656" cy="45908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PROMOTIONS SECTION HEAD 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LTCOL/8006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MS510400300 (COL GODFREY)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3ED53D5-406A-3349-FED3-A9E88D1B402B}"/>
                  </a:ext>
                </a:extLst>
              </p:cNvPr>
              <p:cNvSpPr/>
              <p:nvPr/>
            </p:nvSpPr>
            <p:spPr>
              <a:xfrm>
                <a:off x="3453663" y="4881409"/>
                <a:ext cx="1652270" cy="37775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OFF PROM UNIT ADMIN CHIEF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GYSGT/0111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MS510400307 </a:t>
                </a: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(VACANT)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6BD67A4-4F41-0260-FD02-7DA30230A876}"/>
                  </a:ext>
                </a:extLst>
              </p:cNvPr>
              <p:cNvSpPr/>
              <p:nvPr/>
            </p:nvSpPr>
            <p:spPr>
              <a:xfrm>
                <a:off x="1541993" y="4430124"/>
                <a:ext cx="1667937" cy="3854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  <a:endParaRPr kumimoji="0" lang="en-US" sz="7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MS510400305 (MANHERTZ)</a:t>
                </a: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8374E1AE-E7B6-5BED-2586-0183CAD8CA1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63663" y="3687763"/>
              <a:ext cx="1925638" cy="676275"/>
              <a:chOff x="859" y="2323"/>
              <a:chExt cx="1213" cy="426"/>
            </a:xfrm>
          </p:grpSpPr>
          <p:sp>
            <p:nvSpPr>
              <p:cNvPr id="11" name="AutoShape 3">
                <a:extLst>
                  <a:ext uri="{FF2B5EF4-FFF2-40B4-BE49-F238E27FC236}">
                    <a16:creationId xmlns:a16="http://schemas.microsoft.com/office/drawing/2014/main" id="{E0C3ECC7-53AF-4E77-36C1-A2057E1DDBE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59" y="2323"/>
                <a:ext cx="120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97C3B608-47AA-3924-ABF2-8EA9F05B8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" y="2323"/>
                <a:ext cx="7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id="{4C2B96D5-F2EF-F28A-1BEB-5C5328D9B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" y="2329"/>
                <a:ext cx="1183" cy="411"/>
              </a:xfrm>
              <a:prstGeom prst="rect">
                <a:avLst/>
              </a:prstGeom>
              <a:solidFill>
                <a:srgbClr val="DC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1A65E43F-DE62-53BE-64F4-A19C2F5A5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" y="2329"/>
                <a:ext cx="1183" cy="411"/>
              </a:xfrm>
              <a:prstGeom prst="rect">
                <a:avLst/>
              </a:prstGeom>
              <a:noFill/>
              <a:ln w="2540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5E08223C-8F72-F1F6-FB11-622C15087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2378"/>
                <a:ext cx="10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OFFICERS PROMOTIONS UNIT HEAD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7E4DEB30-C75E-409B-5CC0-BD794AC6E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2378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44B72FFE-119F-EF23-C5A5-24DBAF673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" y="2457"/>
                <a:ext cx="25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(MMPB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9C3DED3B-4682-71D0-64FF-820C2A8BF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" y="2457"/>
                <a:ext cx="6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12">
                <a:extLst>
                  <a:ext uri="{FF2B5EF4-FFF2-40B4-BE49-F238E27FC236}">
                    <a16:creationId xmlns:a16="http://schemas.microsoft.com/office/drawing/2014/main" id="{DA55702A-C132-A5A6-16ED-4273DDC89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0" y="2457"/>
                <a:ext cx="13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id="{180C5AE0-583F-4DDD-24AE-770915FB4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457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id="{99E270E3-867D-A0D4-8080-9836C02BC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2535"/>
                <a:ext cx="33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MAJ/4402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15">
                <a:extLst>
                  <a:ext uri="{FF2B5EF4-FFF2-40B4-BE49-F238E27FC236}">
                    <a16:creationId xmlns:a16="http://schemas.microsoft.com/office/drawing/2014/main" id="{738ADBED-E05B-F9A7-C93C-D385751F9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" y="2535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id="{997AA47B-3DD4-9E5B-C33C-13AA3C065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2614"/>
                <a:ext cx="70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MS510400304 (MAJ COOK)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17">
                <a:extLst>
                  <a:ext uri="{FF2B5EF4-FFF2-40B4-BE49-F238E27FC236}">
                    <a16:creationId xmlns:a16="http://schemas.microsoft.com/office/drawing/2014/main" id="{01A271E3-463F-AA30-3B81-1CE9021AE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8" y="2614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0956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3B8D-E448-243E-ED79-F8432191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Helvetica"/>
              </a:rPr>
              <a:t>Alternate Status </a:t>
            </a:r>
            <a:r>
              <a:rPr lang="en-US" sz="1200" b="0" dirty="0">
                <a:solidFill>
                  <a:srgbClr val="FF0000"/>
                </a:solidFill>
                <a:latin typeface="Times New Roman"/>
                <a:cs typeface="Helvetica"/>
              </a:rPr>
              <a:t>(19 Mar 25)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723947-29BB-A99C-2E7D-D0D9B3BE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18561D-BCF4-0E27-7D0A-1EFA982F7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44941"/>
              </p:ext>
            </p:extLst>
          </p:nvPr>
        </p:nvGraphicFramePr>
        <p:xfrm>
          <a:off x="152400" y="1704170"/>
          <a:ext cx="8229600" cy="73152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77976783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5009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1422624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7390662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4053897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66585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Rank  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  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Activated  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Remaining  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Activated  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Days Remaining  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465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E6  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44465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A75E9A-A008-48B2-EA1F-A6E6B28CB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4175"/>
              </p:ext>
            </p:extLst>
          </p:nvPr>
        </p:nvGraphicFramePr>
        <p:xfrm>
          <a:off x="65454" y="3405061"/>
          <a:ext cx="8229600" cy="15087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14761689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180099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2076663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875713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798881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60151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Rank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Activated  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Remaining  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Activated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Days Remaining  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50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E9 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441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E8  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07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E7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07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  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46575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1D0B3648-7367-7235-6651-E31E83EB5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364471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FY24 </a:t>
            </a:r>
            <a:r>
              <a:rPr lang="en-US" alt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Activation (33x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ending approval)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D730B48-E1FF-40B9-4FC0-C9FD74CD3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76" y="2906856"/>
            <a:ext cx="34555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FY25 Alternate Activation (3 pending approval)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3B8D-E448-243E-ED79-F8432191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Helvetica"/>
              </a:rPr>
              <a:t>Sequenced </a:t>
            </a:r>
            <a:r>
              <a:rPr lang="en-US" sz="3600" dirty="0" err="1">
                <a:latin typeface="Times New Roman"/>
                <a:cs typeface="Helvetica"/>
              </a:rPr>
              <a:t>PME</a:t>
            </a:r>
            <a:r>
              <a:rPr lang="en-US" sz="3600" dirty="0">
                <a:latin typeface="Times New Roman"/>
                <a:cs typeface="Helvetica"/>
              </a:rPr>
              <a:t> Status </a:t>
            </a:r>
            <a:r>
              <a:rPr lang="en-US" sz="1200" b="0" dirty="0">
                <a:solidFill>
                  <a:srgbClr val="FF0000"/>
                </a:solidFill>
                <a:latin typeface="Times New Roman"/>
                <a:cs typeface="Helvetica"/>
              </a:rPr>
              <a:t>(19 Mar 25)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771D-BB19-EB9C-352A-7A34D3F48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72" y="1477814"/>
            <a:ext cx="8229600" cy="4193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dirty="0">
              <a:latin typeface="Times New Roman"/>
              <a:cs typeface="Helvetica"/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2000" dirty="0">
              <a:latin typeface="Times New Roman"/>
              <a:cs typeface="Helvetic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34F3AC-5F73-4E93-C606-AFA43FFC4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16165"/>
              </p:ext>
            </p:extLst>
          </p:nvPr>
        </p:nvGraphicFramePr>
        <p:xfrm>
          <a:off x="1286956" y="1349159"/>
          <a:ext cx="5509383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2513135">
                  <a:extLst>
                    <a:ext uri="{9D8B030D-6E8A-4147-A177-3AD203B41FA5}">
                      <a16:colId xmlns:a16="http://schemas.microsoft.com/office/drawing/2014/main" val="2192001861"/>
                    </a:ext>
                  </a:extLst>
                </a:gridCol>
                <a:gridCol w="701251">
                  <a:extLst>
                    <a:ext uri="{9D8B030D-6E8A-4147-A177-3AD203B41FA5}">
                      <a16:colId xmlns:a16="http://schemas.microsoft.com/office/drawing/2014/main" val="1630659694"/>
                    </a:ext>
                  </a:extLst>
                </a:gridCol>
                <a:gridCol w="764999">
                  <a:extLst>
                    <a:ext uri="{9D8B030D-6E8A-4147-A177-3AD203B41FA5}">
                      <a16:colId xmlns:a16="http://schemas.microsoft.com/office/drawing/2014/main" val="3880470694"/>
                    </a:ext>
                  </a:extLst>
                </a:gridCol>
                <a:gridCol w="764999">
                  <a:extLst>
                    <a:ext uri="{9D8B030D-6E8A-4147-A177-3AD203B41FA5}">
                      <a16:colId xmlns:a16="http://schemas.microsoft.com/office/drawing/2014/main" val="229094017"/>
                    </a:ext>
                  </a:extLst>
                </a:gridCol>
                <a:gridCol w="764999">
                  <a:extLst>
                    <a:ext uri="{9D8B030D-6E8A-4147-A177-3AD203B41FA5}">
                      <a16:colId xmlns:a16="http://schemas.microsoft.com/office/drawing/2014/main" val="1148526540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FY24 E7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Apr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FY24 E6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Jul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76195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1348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Complete Pending Promotion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8605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Incomplete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00083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03254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Delay/Revoke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04005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selected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760389"/>
                  </a:ext>
                </a:extLst>
              </a:tr>
            </a:tbl>
          </a:graphicData>
        </a:graphic>
      </p:graphicFrame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2EB8FB-5439-ABCE-A3F2-6171C36B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59C935-387D-394A-E6E4-D541CC342A3B}"/>
              </a:ext>
            </a:extLst>
          </p:cNvPr>
          <p:cNvSpPr txBox="1">
            <a:spLocks/>
          </p:cNvSpPr>
          <p:nvPr/>
        </p:nvSpPr>
        <p:spPr>
          <a:xfrm>
            <a:off x="155448" y="3200400"/>
            <a:ext cx="7772400" cy="327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Sequenced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determined by board and is not a guarantee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FY25 E6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PSB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authorized to use sequenced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completion of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makes a Marine more competitive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1,368 Marines between these boards did not even do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EPME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FY23 E6: 446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E7: 285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E6: 637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82D9-5B1E-A789-5449-5B0C4004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0"/>
            <a:ext cx="76303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of Contact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5BC0-FD1C-0FB2-5F98-114AC3D3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06550"/>
            <a:ext cx="3068638" cy="174625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Performance Branch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Promotions Section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Enlisted Promotions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SNCOIC, Enlisted Promotions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Officer Promotions 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BE56B1-A86A-809D-3A9F-93B9D334AE5C}"/>
              </a:ext>
            </a:extLst>
          </p:cNvPr>
          <p:cNvSpPr txBox="1">
            <a:spLocks/>
          </p:cNvSpPr>
          <p:nvPr/>
        </p:nvSpPr>
        <p:spPr>
          <a:xfrm>
            <a:off x="430213" y="1606550"/>
            <a:ext cx="3032125" cy="1517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/>
                <a:cs typeface="Times New Roman"/>
              </a:rPr>
              <a:t>Col Garcia, J. A.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Godfrey, J. A.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LtCol Moore, D. A. 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MSgt Mills, D. T.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/>
                <a:cs typeface="Times New Roman"/>
              </a:rPr>
              <a:t>Maj  Cook,  M. J. 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2313529-58EC-53A2-98DC-3B22FD9EE9E7}"/>
              </a:ext>
            </a:extLst>
          </p:cNvPr>
          <p:cNvSpPr txBox="1">
            <a:spLocks/>
          </p:cNvSpPr>
          <p:nvPr/>
        </p:nvSpPr>
        <p:spPr>
          <a:xfrm>
            <a:off x="6716713" y="1606550"/>
            <a:ext cx="2293937" cy="1517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703-784-9098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703-784-9725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703-784-2765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703-784-2765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703-201-6282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3329971-B4AF-630C-6E76-6A5DF6D871B1}"/>
              </a:ext>
            </a:extLst>
          </p:cNvPr>
          <p:cNvSpPr txBox="1">
            <a:spLocks/>
          </p:cNvSpPr>
          <p:nvPr/>
        </p:nvSpPr>
        <p:spPr>
          <a:xfrm>
            <a:off x="247478" y="3276600"/>
            <a:ext cx="4252913" cy="24590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for Selection Board/Correspondence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President, Name of Board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Headquarters, U.S. Marine Corps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MMPB-11 Enlisted Promotions Unit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 Elliot Road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Quantico, VA 22134-5103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enlistedpromotions@usmc.mil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92D5C37-4D0E-FCD7-AA25-43F5EB01C332}"/>
              </a:ext>
            </a:extLst>
          </p:cNvPr>
          <p:cNvSpPr txBox="1">
            <a:spLocks/>
          </p:cNvSpPr>
          <p:nvPr/>
        </p:nvSpPr>
        <p:spPr>
          <a:xfrm>
            <a:off x="4648155" y="3573461"/>
            <a:ext cx="4359275" cy="21621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A368BF2-F3E4-7067-6303-05933197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89F35C4-020D-162C-E28E-54EA7EDBD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MMBP-11 Responsibilities</a:t>
            </a: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1F3CA467-D60D-F817-A61F-59D2728667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56388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Convene/Administer (5) SNCO (Regular and Reserve) Selection Boards per year: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US" sz="1400" dirty="0">
                <a:latin typeface="Times New Roman"/>
                <a:cs typeface="Times New Roman"/>
              </a:rPr>
              <a:t>      FY25 Schedule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ea typeface="+mn-lt"/>
                <a:cs typeface="Times New Roman"/>
              </a:rPr>
              <a:t>GySgt – 14 Jan 25 (8 </a:t>
            </a:r>
            <a:r>
              <a:rPr lang="en-US" sz="1400" dirty="0" err="1">
                <a:latin typeface="Times New Roman"/>
                <a:ea typeface="+mn-lt"/>
                <a:cs typeface="Times New Roman"/>
              </a:rPr>
              <a:t>wks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)</a:t>
            </a:r>
            <a:endParaRPr lang="en-US" sz="1400" dirty="0">
              <a:latin typeface="Times New Roman"/>
              <a:cs typeface="Times New Roman"/>
            </a:endParaRP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AR SNCO – 4 Feb 25 (10 days)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SSgt – 8 Apr 25 (9 </a:t>
            </a:r>
            <a:r>
              <a:rPr lang="en-US" sz="1400" dirty="0" err="1">
                <a:latin typeface="Times New Roman"/>
                <a:cs typeface="Times New Roman"/>
              </a:rPr>
              <a:t>wks</a:t>
            </a:r>
            <a:r>
              <a:rPr lang="en-US" sz="1400" dirty="0">
                <a:latin typeface="Times New Roman"/>
                <a:cs typeface="Times New Roman"/>
              </a:rPr>
              <a:t>)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SMCR/IRR SNCO – 8 Jul 25 (7 </a:t>
            </a:r>
            <a:r>
              <a:rPr lang="en-US" sz="1400" dirty="0" err="1">
                <a:latin typeface="Times New Roman"/>
                <a:cs typeface="Times New Roman"/>
              </a:rPr>
              <a:t>wks</a:t>
            </a:r>
            <a:r>
              <a:rPr lang="en-US" sz="1400" dirty="0">
                <a:latin typeface="Times New Roman"/>
                <a:cs typeface="Times New Roman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None/>
              <a:defRPr/>
            </a:pPr>
            <a:r>
              <a:rPr lang="en-US" sz="1400" dirty="0">
                <a:latin typeface="Times New Roman"/>
                <a:cs typeface="Times New Roman"/>
              </a:rPr>
              <a:t>      FY26 Schedule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SgtMaj/MSgt – 15 Oct 25 (8 </a:t>
            </a:r>
            <a:r>
              <a:rPr lang="en-US" sz="1400" dirty="0" err="1">
                <a:latin typeface="Times New Roman"/>
                <a:cs typeface="Times New Roman"/>
              </a:rPr>
              <a:t>wks</a:t>
            </a:r>
            <a:r>
              <a:rPr lang="en-US" sz="1400" dirty="0">
                <a:latin typeface="Times New Roman"/>
                <a:cs typeface="Times New Roman"/>
              </a:rPr>
              <a:t>)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ea typeface="+mn-lt"/>
                <a:cs typeface="Times New Roman"/>
              </a:rPr>
              <a:t>GySgt – 13 Jan 25 (8 </a:t>
            </a:r>
            <a:r>
              <a:rPr lang="en-US" sz="1400" dirty="0" err="1">
                <a:latin typeface="Times New Roman"/>
                <a:ea typeface="+mn-lt"/>
                <a:cs typeface="Times New Roman"/>
              </a:rPr>
              <a:t>wks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)</a:t>
            </a:r>
            <a:endParaRPr lang="en-US" sz="1400" dirty="0">
              <a:latin typeface="Times New Roman"/>
              <a:cs typeface="Times New Roman"/>
            </a:endParaRP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AR </a:t>
            </a:r>
            <a:r>
              <a:rPr lang="en-US" sz="1400" dirty="0" err="1">
                <a:latin typeface="Times New Roman"/>
                <a:cs typeface="Times New Roman"/>
              </a:rPr>
              <a:t>SNCO</a:t>
            </a:r>
            <a:r>
              <a:rPr lang="en-US" sz="1400" dirty="0">
                <a:latin typeface="Times New Roman"/>
                <a:cs typeface="Times New Roman"/>
              </a:rPr>
              <a:t> – 3 Feb 25 (10 days)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SSgt – 7 Apr 25 (9 </a:t>
            </a:r>
            <a:r>
              <a:rPr lang="en-US" sz="1400" dirty="0" err="1">
                <a:latin typeface="Times New Roman"/>
                <a:cs typeface="Times New Roman"/>
              </a:rPr>
              <a:t>wks</a:t>
            </a:r>
            <a:r>
              <a:rPr lang="en-US" sz="1400" dirty="0">
                <a:latin typeface="Times New Roman"/>
                <a:cs typeface="Times New Roman"/>
              </a:rPr>
              <a:t>)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 err="1">
                <a:latin typeface="Times New Roman"/>
                <a:cs typeface="Times New Roman"/>
              </a:rPr>
              <a:t>SMCR</a:t>
            </a:r>
            <a:r>
              <a:rPr lang="en-US" sz="1400" dirty="0">
                <a:latin typeface="Times New Roman"/>
                <a:cs typeface="Times New Roman"/>
              </a:rPr>
              <a:t>/IRR </a:t>
            </a:r>
            <a:r>
              <a:rPr lang="en-US" sz="1400" dirty="0" err="1">
                <a:latin typeface="Times New Roman"/>
                <a:cs typeface="Times New Roman"/>
              </a:rPr>
              <a:t>SNCO</a:t>
            </a:r>
            <a:r>
              <a:rPr lang="en-US" sz="1400" dirty="0">
                <a:latin typeface="Times New Roman"/>
                <a:cs typeface="Times New Roman"/>
              </a:rPr>
              <a:t> – 8 Jul 25 (7 </a:t>
            </a:r>
            <a:r>
              <a:rPr lang="en-US" sz="1400" dirty="0" err="1">
                <a:latin typeface="Times New Roman"/>
                <a:cs typeface="Times New Roman"/>
              </a:rPr>
              <a:t>wks</a:t>
            </a:r>
            <a:r>
              <a:rPr lang="en-US" sz="1400" dirty="0">
                <a:latin typeface="Times New Roman"/>
                <a:cs typeface="Times New Roman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US" sz="1400" dirty="0">
                <a:latin typeface="Times New Roman"/>
                <a:cs typeface="Times New Roman"/>
              </a:rPr>
              <a:t>Effect monthly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SNCO promotion Delay/Revoke Process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Remedial Promotion Requests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Monthly SNCO Enlisted Remedial Selection Boards (ERSB)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Junior Marine remedial/non-competitive promotion requests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Meritorious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Posthumous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PERB/BCNR Advisory Opinions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Special Promotion Authority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DON tracker/Marine mail/personal letters/CONGRINT responses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defRPr/>
            </a:pP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C627C22-54A4-23A4-317D-D18FA842384F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7D44612C-967C-C430-A968-A6829FF203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Process</a:t>
            </a:r>
          </a:p>
        </p:txBody>
      </p:sp>
    </p:spTree>
    <p:extLst>
      <p:ext uri="{BB962C8B-B14F-4D97-AF65-F5344CB8AC3E}">
        <p14:creationId xmlns:p14="http://schemas.microsoft.com/office/powerpoint/2010/main" val="2033442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928CCF3-AAEC-D3BC-C263-43DC2F02C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Pre-Board Actions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F56AAC3D-FA3B-E6B2-59B4-C0C406042E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Schedule published via MARADMIN (Spring)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Convening MARADMINs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Convene dates/updated information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zones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responsibilities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and where to submit update material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Timeline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60-day AC: Initial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30-day AC: Changes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90/45 SMCR/IRR   </a:t>
            </a:r>
          </a:p>
          <a:p>
            <a:pPr lvl="1"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3793C7E-BF14-A12F-53EF-5B5660F51F5B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6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2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F82E28B-47BC-641F-6639-4B2F62B88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Marine’s Responsibility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D14C14D-655D-5635-3E3B-BD5465D1E5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77925"/>
            <a:ext cx="8229600" cy="4502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Familiarize yourself with the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schedule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convening notices/MARADMINS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when your board meets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OMPF (MOL) and MBS and ensure they are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</a:p>
          <a:p>
            <a:pPr lvl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MARADMIN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412/23 TRANSITION TO O-RMA</a:t>
            </a:r>
          </a:p>
          <a:p>
            <a:pPr lvl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Marines can not control record being in chronological order</a:t>
            </a:r>
          </a:p>
          <a:p>
            <a:pPr lvl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certificate not justification for non-selection</a:t>
            </a:r>
          </a:p>
          <a:p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board on important issues</a:t>
            </a:r>
          </a:p>
          <a:p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receipt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material by MMPB-11</a:t>
            </a:r>
          </a:p>
          <a:p>
            <a:r>
              <a:rPr lang="en-US" altLang="en-US" sz="1600" u="sng" dirty="0">
                <a:latin typeface="Times New Roman"/>
                <a:cs typeface="Times New Roman"/>
              </a:rPr>
              <a:t>Letter of Non-Selection</a:t>
            </a:r>
            <a:r>
              <a:rPr lang="en-US" altLang="en-US" sz="1600" dirty="0">
                <a:latin typeface="Times New Roman"/>
                <a:cs typeface="Times New Roman"/>
              </a:rPr>
              <a:t>- Marine will be briefed as a “1” and incur a failure of selection.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B88F703-2B41-749C-5E4D-FD941DC2CB23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7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A792C611-E257-2494-BEBB-098F37FD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Command’s Responsibility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52A15DDC-D810-5FDF-F554-DDCA799B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 Marines on their personal responsibility for their OMPF/MBS/PME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update material are submitted early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visibility over the board schedule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FITREPs in a timely manner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adjudicated adverse information to the board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F1093B8-1BA4-1A20-EB81-8F86EBCF989C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8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9CA29E8-32F9-F0D5-11D9-7333FEECE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Population/Record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84FC9F0-A116-EE1D-F289-781F40295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MPP/RA:	Provides the Zones  and Allocations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MMPB-2:	OMPF (MMPB-22) /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(MMPB-23)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MMSR:	FMCR / TDRL  / PLD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MMEA:	No Further Service / Lateral Move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MCRC:	WO / MECEP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MCTFS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adverse material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Completion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MCMAP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PFT,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F990985-9E42-465F-52B2-E509EAD667B6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9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50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FC9591FD9B64EAE24532D5F6BCF35" ma:contentTypeVersion="8" ma:contentTypeDescription="Create a new document." ma:contentTypeScope="" ma:versionID="11a72d25e618a33a6f5fe2d112e43ec3">
  <xsd:schema xmlns:xsd="http://www.w3.org/2001/XMLSchema" xmlns:xs="http://www.w3.org/2001/XMLSchema" xmlns:p="http://schemas.microsoft.com/office/2006/metadata/properties" xmlns:ns2="35200c30-8aa1-4d6a-b388-59238bf20218" targetNamespace="http://schemas.microsoft.com/office/2006/metadata/properties" ma:root="true" ma:fieldsID="08c2697ff81bd22050e8a9bc5addb8ac" ns2:_="">
    <xsd:import namespace="35200c30-8aa1-4d6a-b388-59238bf202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00c30-8aa1-4d6a-b388-59238bf202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BB050D-18BC-4A89-A1DC-C42D6DBA4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200c30-8aa1-4d6a-b388-59238bf202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8E42EF-AA4B-4C63-9C92-06A5E2EFC243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dc3fc34a-147a-4502-9ada-e8eeabbf15e9"/>
    <ds:schemaRef ds:uri="http://www.w3.org/XML/1998/namespace"/>
    <ds:schemaRef ds:uri="a5b1e761-728c-41c7-922f-af95005c6c26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7185F8-3092-4BC7-8767-A3F7386208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37217</TotalTime>
  <Words>3087</Words>
  <Application>Microsoft Office PowerPoint</Application>
  <PresentationFormat>On-screen Show (4:3)</PresentationFormat>
  <Paragraphs>660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Helvetica</vt:lpstr>
      <vt:lpstr>Times New Roman</vt:lpstr>
      <vt:lpstr>Office Theme</vt:lpstr>
      <vt:lpstr>1_Default Design</vt:lpstr>
      <vt:lpstr>Enlisted Promotions  (MMPB-11)</vt:lpstr>
      <vt:lpstr>Promotion Section (MMPB-1) Mission</vt:lpstr>
      <vt:lpstr>Promotion Section (MMPB-1)</vt:lpstr>
      <vt:lpstr>MMBP-11 Responsibilities</vt:lpstr>
      <vt:lpstr>Board Process</vt:lpstr>
      <vt:lpstr>Pre-Board Actions</vt:lpstr>
      <vt:lpstr>Marine’s Responsibility</vt:lpstr>
      <vt:lpstr>Command’s Responsibility</vt:lpstr>
      <vt:lpstr>The Population/Record</vt:lpstr>
      <vt:lpstr>Enlisted Board Membership</vt:lpstr>
      <vt:lpstr>Enlisted Precepts</vt:lpstr>
      <vt:lpstr>Eligible Population</vt:lpstr>
      <vt:lpstr>Board Actions (Step 1 of 3)</vt:lpstr>
      <vt:lpstr>PowerPoint Presentation</vt:lpstr>
      <vt:lpstr>Board Actions (Step 2 of 3)</vt:lpstr>
      <vt:lpstr>Board Actions (Step 2 of 3)</vt:lpstr>
      <vt:lpstr>Board Actions (Step 3 of 3)</vt:lpstr>
      <vt:lpstr>“Possible” Reasons Not Selected</vt:lpstr>
      <vt:lpstr>Post Board</vt:lpstr>
      <vt:lpstr>Delay Process</vt:lpstr>
      <vt:lpstr>SNCO Enlisted Remedial Selection Boards (ERSB)</vt:lpstr>
      <vt:lpstr>Fiscal Year 2025 Gunnery Sergeant Selection Board</vt:lpstr>
      <vt:lpstr>GySgt Board Process</vt:lpstr>
      <vt:lpstr>GySgt Board Process</vt:lpstr>
      <vt:lpstr>Trends</vt:lpstr>
      <vt:lpstr>GySgt Primary Call Outs</vt:lpstr>
      <vt:lpstr>GySgt Primary Shortfalls </vt:lpstr>
      <vt:lpstr>Alternate Selections</vt:lpstr>
      <vt:lpstr>Additional Promotion Items</vt:lpstr>
      <vt:lpstr>Alternate Status (19 Mar 25)</vt:lpstr>
      <vt:lpstr>Sequenced PME Status (19 Mar 25)</vt:lpstr>
      <vt:lpstr>Points of Contact</vt:lpstr>
    </vt:vector>
  </TitlesOfParts>
  <Company>HQMC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MMOA Road Show Brief</dc:title>
  <dc:creator>Capt Daniel McBride</dc:creator>
  <cp:lastModifiedBy>Moore LtCol Daniel A</cp:lastModifiedBy>
  <cp:revision>1300</cp:revision>
  <cp:lastPrinted>2024-03-13T11:59:18Z</cp:lastPrinted>
  <dcterms:created xsi:type="dcterms:W3CDTF">2014-04-30T21:10:51Z</dcterms:created>
  <dcterms:modified xsi:type="dcterms:W3CDTF">2025-03-24T14:14:09Z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0x010100595FC9591FD9B64EAE24532D5F6BCF35</vt:lpwstr>
  </property>
  <property fmtid="{D5CDD505-2E9C-101B-9397-08002B2CF9AE}" pid="3" name="MediaServiceImageTags">
    <vt:lpwstr/>
  </property>
</Properties>
</file>